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8"/>
  </p:sldMasterIdLst>
  <p:notesMasterIdLst>
    <p:notesMasterId r:id="rId34"/>
  </p:notesMasterIdLst>
  <p:handoutMasterIdLst>
    <p:handoutMasterId r:id="rId35"/>
  </p:handoutMasterIdLst>
  <p:sldIdLst>
    <p:sldId id="256" r:id="rId19"/>
    <p:sldId id="769" r:id="rId20"/>
    <p:sldId id="266" r:id="rId21"/>
    <p:sldId id="859" r:id="rId22"/>
    <p:sldId id="853" r:id="rId23"/>
    <p:sldId id="857" r:id="rId24"/>
    <p:sldId id="835" r:id="rId25"/>
    <p:sldId id="855" r:id="rId26"/>
    <p:sldId id="770" r:id="rId27"/>
    <p:sldId id="837" r:id="rId28"/>
    <p:sldId id="829" r:id="rId29"/>
    <p:sldId id="830" r:id="rId30"/>
    <p:sldId id="858" r:id="rId31"/>
    <p:sldId id="833" r:id="rId32"/>
    <p:sldId id="854" r:id="rId33"/>
  </p:sldIdLst>
  <p:sldSz cx="12192000" cy="6858000"/>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379C10-0C0F-66F5-BEC0-96C5C07E4F86}" name="Andrew Tighe" initials="AT" userId="S::atighe@beerandpub.com::e6c2057e-7a75-4242-843a-620659a55087" providerId="AD"/>
  <p188:author id="{D581F51B-792C-66B5-96E6-DF858BBAB87C}" name="Eli Daniels" initials="ED" userId="S::eli.daniels@frontier-economics.com::84329094-2fad-42fa-aefe-04b59159b50a" providerId="AD"/>
  <p188:author id="{F10B8C2F-006D-33E2-AF2B-9F8D745C4557}" name="Filippo Maria Bandini" initials="FMB" userId="S::filippomaria.bandini@frontier-economics.com::223fb058-6539-4c31-b0a3-3d351fd83a94" providerId="AD"/>
  <p188:author id="{2895CE4E-EFA3-5700-02C6-D458661318CA}" name="Andy Clifford" initials="AC" userId="S::andy.clifford@admiraltaverns.co.uk::94f32fc8-5dbd-42bf-9d85-6b238a31f4fa" providerId="AD"/>
  <p188:author id="{E098B35A-22FB-8230-E6CD-00610D5DC461}" name="Charlotte Dalton" initials="CD" userId="S::charlotte.dalton@frontier-economics.com::32bba842-761a-45f7-ac56-f8e89df8a80b" providerId="AD"/>
  <p188:author id="{ECF79789-4685-2430-11BB-DB2552FF147B}" name="Guest User" initials="GU" userId="S::urn:spo:anon#b0295815e53eea721e3e1736f3bd28402b731dd327de8cfbeb8e033e24ed10a3::" providerId="AD"/>
  <p188:author id="{CEBC3E99-2845-9FB2-EDE7-E0FA39632568}" name="Morgan Schondelmeier" initials="MS" userId="S::Mschondelmeier@beerandpub.com::0147ec95-b514-4a93-8486-928de398d96b" providerId="AD"/>
  <p188:author id="{D6DC3AC4-9AD3-9C0D-79AC-963829513BD1}" name="Gonzalo Botas Bernardo" initials="GB" userId="S::Gonzalo.Botas.Bernardo@frontier-economics.com::6b043622-764f-423e-9a93-cc8226a20365" providerId="AD"/>
  <p188:author id="{AC100AEC-3EE4-18E7-BB13-5EC9A64B21C3}" name="Tim Black" initials="TB" userId="S::tim.black@frontier-economics.com::4461e256-a46d-4307-a3fb-a8a966d02363" providerId="AD"/>
  <p188:author id="{092CECFD-E12F-6E7A-A4A9-E0DB245763B3}" name="Frontier Economics" initials="FE" userId="Frontier Economic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F6FF"/>
    <a:srgbClr val="968D86"/>
    <a:srgbClr val="78A48A"/>
    <a:srgbClr val="91B5A0"/>
    <a:srgbClr val="4B0E18"/>
    <a:srgbClr val="2F6F7A"/>
    <a:srgbClr val="9DD0D9"/>
    <a:srgbClr val="C5CA66"/>
    <a:srgbClr val="F4F4F4"/>
    <a:srgbClr val="CBC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2D80D-BA9A-13E7-C482-87768C494E61}" v="42" dt="2025-03-20T15:39:48.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slideMaster" Target="slideMasters/slideMaster1.xml"/><Relationship Id="rId26" Type="http://schemas.openxmlformats.org/officeDocument/2006/relationships/slide" Target="slides/slide8.xml"/><Relationship Id="rId39" Type="http://schemas.openxmlformats.org/officeDocument/2006/relationships/theme" Target="theme/theme1.xml"/><Relationship Id="rId21" Type="http://schemas.openxmlformats.org/officeDocument/2006/relationships/slide" Target="slides/slide3.xml"/><Relationship Id="rId34" Type="http://schemas.openxmlformats.org/officeDocument/2006/relationships/notesMaster" Target="notesMasters/notesMaster1.xml"/><Relationship Id="rId42" Type="http://schemas.microsoft.com/office/2018/10/relationships/authors" Target="authors.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slide" Target="slides/slide2.xml"/><Relationship Id="rId29" Type="http://schemas.openxmlformats.org/officeDocument/2006/relationships/slide" Target="slides/slide11.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6.xml"/><Relationship Id="rId32" Type="http://schemas.openxmlformats.org/officeDocument/2006/relationships/slide" Target="slides/slide14.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tags" Target="tags/tag1.xml"/><Relationship Id="rId10" Type="http://schemas.openxmlformats.org/officeDocument/2006/relationships/customXml" Target="../customXml/item10.xml"/><Relationship Id="rId19" Type="http://schemas.openxmlformats.org/officeDocument/2006/relationships/slide" Target="slides/slide1.xml"/><Relationship Id="rId31"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handoutMaster" Target="handoutMasters/handoutMaster1.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slide" Target="slides/slide7.xml"/><Relationship Id="rId33" Type="http://schemas.openxmlformats.org/officeDocument/2006/relationships/slide" Target="slides/slide15.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407CA9E-1FA7-4F68-94D7-546348E58E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84EFB9F-A03C-4D84-A3A2-C62879936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309AE4-C9AE-42A4-85BE-BBC2120392CF}" type="datetimeFigureOut">
              <a:rPr lang="en-GB" smtClean="0"/>
              <a:t>04/04/2025</a:t>
            </a:fld>
            <a:endParaRPr lang="en-GB"/>
          </a:p>
        </p:txBody>
      </p:sp>
      <p:sp>
        <p:nvSpPr>
          <p:cNvPr id="4" name="Footer Placeholder 3">
            <a:extLst>
              <a:ext uri="{FF2B5EF4-FFF2-40B4-BE49-F238E27FC236}">
                <a16:creationId xmlns:a16="http://schemas.microsoft.com/office/drawing/2014/main" id="{C5DAC7BA-6C83-4CA1-B626-7BFE7B3981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00E8A-33D6-498F-A16F-262DDA5C975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20056C-E5D6-4E9D-B05D-D37835113E08}" type="slidenum">
              <a:rPr lang="en-GB" smtClean="0"/>
              <a:t>‹#›</a:t>
            </a:fld>
            <a:endParaRPr lang="en-GB"/>
          </a:p>
        </p:txBody>
      </p:sp>
    </p:spTree>
    <p:extLst>
      <p:ext uri="{BB962C8B-B14F-4D97-AF65-F5344CB8AC3E}">
        <p14:creationId xmlns:p14="http://schemas.microsoft.com/office/powerpoint/2010/main" val="3558169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F08603-4F35-4538-B271-800115070E8A}" type="datetimeFigureOut">
              <a:rPr lang="en-GB" smtClean="0"/>
              <a:t>04/04/2025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4023E1-0116-4430-93F5-5F31A6A28B11}" type="slidenum">
              <a:rPr lang="en-GB" smtClean="0"/>
              <a:t>‹#›</a:t>
            </a:fld>
            <a:endParaRPr lang="en-GB"/>
          </a:p>
        </p:txBody>
      </p:sp>
    </p:spTree>
    <p:extLst>
      <p:ext uri="{BB962C8B-B14F-4D97-AF65-F5344CB8AC3E}">
        <p14:creationId xmlns:p14="http://schemas.microsoft.com/office/powerpoint/2010/main" val="117328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4023E1-0116-4430-93F5-5F31A6A28B11}" type="slidenum">
              <a:rPr lang="en-GB" smtClean="0"/>
              <a:t>5</a:t>
            </a:fld>
            <a:endParaRPr lang="en-GB"/>
          </a:p>
        </p:txBody>
      </p:sp>
    </p:spTree>
    <p:extLst>
      <p:ext uri="{BB962C8B-B14F-4D97-AF65-F5344CB8AC3E}">
        <p14:creationId xmlns:p14="http://schemas.microsoft.com/office/powerpoint/2010/main" val="2225602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4023E1-0116-4430-93F5-5F31A6A28B11}" type="slidenum">
              <a:rPr lang="en-GB" smtClean="0"/>
              <a:t>12</a:t>
            </a:fld>
            <a:endParaRPr lang="en-GB"/>
          </a:p>
        </p:txBody>
      </p:sp>
    </p:spTree>
    <p:extLst>
      <p:ext uri="{BB962C8B-B14F-4D97-AF65-F5344CB8AC3E}">
        <p14:creationId xmlns:p14="http://schemas.microsoft.com/office/powerpoint/2010/main" val="3757769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4023E1-0116-4430-93F5-5F31A6A28B11}" type="slidenum">
              <a:rPr lang="en-GB" smtClean="0"/>
              <a:t>13</a:t>
            </a:fld>
            <a:endParaRPr lang="en-GB"/>
          </a:p>
        </p:txBody>
      </p:sp>
    </p:spTree>
    <p:extLst>
      <p:ext uri="{BB962C8B-B14F-4D97-AF65-F5344CB8AC3E}">
        <p14:creationId xmlns:p14="http://schemas.microsoft.com/office/powerpoint/2010/main" val="2512551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A4023E1-0116-4430-93F5-5F31A6A28B11}" type="slidenum">
              <a:rPr lang="en-GB" smtClean="0"/>
              <a:t>14</a:t>
            </a:fld>
            <a:endParaRPr lang="en-GB"/>
          </a:p>
        </p:txBody>
      </p:sp>
    </p:spTree>
    <p:extLst>
      <p:ext uri="{BB962C8B-B14F-4D97-AF65-F5344CB8AC3E}">
        <p14:creationId xmlns:p14="http://schemas.microsoft.com/office/powerpoint/2010/main" val="34829685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ront Cover">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F038B4B-9747-4007-909F-012AE0E18267}"/>
              </a:ext>
            </a:extLst>
          </p:cNvPr>
          <p:cNvCxnSpPr>
            <a:cxnSpLocks/>
          </p:cNvCxnSpPr>
          <p:nvPr userDrawn="1"/>
        </p:nvCxnSpPr>
        <p:spPr>
          <a:xfrm>
            <a:off x="594360" y="6309360"/>
            <a:ext cx="1094994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9411553-90D1-4C28-A44A-EFD17720B377}"/>
              </a:ext>
            </a:extLst>
          </p:cNvPr>
          <p:cNvCxnSpPr>
            <a:cxnSpLocks/>
          </p:cNvCxnSpPr>
          <p:nvPr userDrawn="1"/>
        </p:nvCxnSpPr>
        <p:spPr>
          <a:xfrm>
            <a:off x="414135" y="-7377"/>
            <a:ext cx="0" cy="4581331"/>
          </a:xfrm>
          <a:prstGeom prst="line">
            <a:avLst/>
          </a:prstGeom>
          <a:ln w="19050">
            <a:solidFill>
              <a:srgbClr val="CD001A"/>
            </a:solidFill>
          </a:ln>
        </p:spPr>
        <p:style>
          <a:lnRef idx="1">
            <a:schemeClr val="accent1"/>
          </a:lnRef>
          <a:fillRef idx="0">
            <a:schemeClr val="accent1"/>
          </a:fillRef>
          <a:effectRef idx="0">
            <a:schemeClr val="accent1"/>
          </a:effectRef>
          <a:fontRef idx="minor">
            <a:schemeClr val="tx1"/>
          </a:fontRef>
        </p:style>
      </p:cxnSp>
      <p:sp>
        <p:nvSpPr>
          <p:cNvPr id="12" name="Title Placeholder">
            <a:extLst>
              <a:ext uri="{FF2B5EF4-FFF2-40B4-BE49-F238E27FC236}">
                <a16:creationId xmlns:a16="http://schemas.microsoft.com/office/drawing/2014/main" id="{12D1086F-3172-492D-B555-472A3A5D51C9}"/>
              </a:ext>
            </a:extLst>
          </p:cNvPr>
          <p:cNvSpPr>
            <a:spLocks noGrp="1"/>
          </p:cNvSpPr>
          <p:nvPr>
            <p:ph type="title"/>
          </p:nvPr>
        </p:nvSpPr>
        <p:spPr>
          <a:xfrm>
            <a:off x="723600" y="716223"/>
            <a:ext cx="6929925" cy="1652400"/>
          </a:xfrm>
          <a:prstGeom prst="rect">
            <a:avLst/>
          </a:prstGeom>
          <a:noFill/>
        </p:spPr>
        <p:txBody>
          <a:bodyPr wrap="square" lIns="0" rIns="0" rtlCol="0" anchor="ctr" anchorCtr="0">
            <a:noAutofit/>
          </a:bodyPr>
          <a:lstStyle>
            <a:lvl1pPr>
              <a:lnSpc>
                <a:spcPct val="100000"/>
              </a:lnSpc>
              <a:defRPr lang="en-GB" sz="4000" cap="none" baseline="0" dirty="0">
                <a:solidFill>
                  <a:srgbClr val="971B2F"/>
                </a:solidFill>
                <a:ea typeface="+mn-ea"/>
                <a:cs typeface="+mn-cs"/>
              </a:defRPr>
            </a:lvl1pPr>
          </a:lstStyle>
          <a:p>
            <a:pPr marL="0" lvl="0"/>
            <a:r>
              <a:rPr lang="en-US"/>
              <a:t>Click to edit Master title style</a:t>
            </a:r>
            <a:endParaRPr lang="en-GB"/>
          </a:p>
        </p:txBody>
      </p:sp>
      <p:sp>
        <p:nvSpPr>
          <p:cNvPr id="6" name="Subtitle Placeholder">
            <a:extLst>
              <a:ext uri="{FF2B5EF4-FFF2-40B4-BE49-F238E27FC236}">
                <a16:creationId xmlns:a16="http://schemas.microsoft.com/office/drawing/2014/main" id="{5ABE0133-1A69-433C-8B18-F98AC36506EA}"/>
              </a:ext>
            </a:extLst>
          </p:cNvPr>
          <p:cNvSpPr>
            <a:spLocks noGrp="1"/>
          </p:cNvSpPr>
          <p:nvPr>
            <p:ph type="body" sz="quarter" idx="10" hasCustomPrompt="1"/>
          </p:nvPr>
        </p:nvSpPr>
        <p:spPr>
          <a:xfrm>
            <a:off x="723600" y="2795269"/>
            <a:ext cx="5143853" cy="1240737"/>
          </a:xfrm>
          <a:noFill/>
        </p:spPr>
        <p:txBody>
          <a:bodyPr wrap="square" lIns="0" rIns="0" rtlCol="0">
            <a:noAutofit/>
          </a:bodyPr>
          <a:lstStyle>
            <a:lvl1pPr>
              <a:defRPr lang="en-US" sz="2200" cap="none" baseline="0" smtClean="0">
                <a:solidFill>
                  <a:srgbClr val="2D2926"/>
                </a:solidFill>
                <a:latin typeface="Arial" panose="020B0604020202020204" pitchFamily="34" charset="0"/>
                <a:cs typeface="Arial" panose="020B0604020202020204" pitchFamily="34" charset="0"/>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solidFill>
                  <a:schemeClr val="tx1"/>
                </a:solidFill>
              </a:defRPr>
            </a:lvl5pPr>
          </a:lstStyle>
          <a:p>
            <a:pPr lvl="0"/>
            <a:r>
              <a:rPr lang="en-US"/>
              <a:t>Click to edit Master subtitle style</a:t>
            </a:r>
          </a:p>
        </p:txBody>
      </p:sp>
      <p:sp>
        <p:nvSpPr>
          <p:cNvPr id="8" name="Date Placeholder">
            <a:extLst>
              <a:ext uri="{FF2B5EF4-FFF2-40B4-BE49-F238E27FC236}">
                <a16:creationId xmlns:a16="http://schemas.microsoft.com/office/drawing/2014/main" id="{E900F0BE-9673-496F-A29E-E1714FB787EB}"/>
              </a:ext>
            </a:extLst>
          </p:cNvPr>
          <p:cNvSpPr>
            <a:spLocks noGrp="1"/>
          </p:cNvSpPr>
          <p:nvPr>
            <p:ph type="body" sz="quarter" idx="11" hasCustomPrompt="1"/>
          </p:nvPr>
        </p:nvSpPr>
        <p:spPr>
          <a:xfrm>
            <a:off x="723600" y="4256585"/>
            <a:ext cx="3360733" cy="317369"/>
          </a:xfrm>
          <a:noFill/>
        </p:spPr>
        <p:txBody>
          <a:bodyPr wrap="square" lIns="0" rIns="0" rtlCol="0">
            <a:noAutofit/>
          </a:bodyPr>
          <a:lstStyle>
            <a:lvl1pPr>
              <a:lnSpc>
                <a:spcPct val="100000"/>
              </a:lnSpc>
              <a:defRPr lang="en-US" cap="none" dirty="0" smtClean="0">
                <a:solidFill>
                  <a:srgbClr val="971B2F"/>
                </a:solidFill>
              </a:defRPr>
            </a:lvl1pPr>
            <a:lvl2pPr>
              <a:defRPr lang="en-US" sz="1800" dirty="0" smtClean="0">
                <a:solidFill>
                  <a:schemeClr val="tx1"/>
                </a:solidFill>
              </a:defRPr>
            </a:lvl2pPr>
            <a:lvl3pPr>
              <a:defRPr lang="en-US" sz="1800" dirty="0" smtClean="0">
                <a:solidFill>
                  <a:schemeClr val="tx1"/>
                </a:solidFill>
              </a:defRPr>
            </a:lvl3pPr>
            <a:lvl4pPr>
              <a:defRPr lang="en-US" sz="1800" dirty="0" smtClean="0">
                <a:solidFill>
                  <a:schemeClr val="tx1"/>
                </a:solidFill>
              </a:defRPr>
            </a:lvl4pPr>
            <a:lvl5pPr>
              <a:defRPr lang="en-GB" sz="1800" dirty="0">
                <a:solidFill>
                  <a:schemeClr val="tx1"/>
                </a:solidFill>
              </a:defRPr>
            </a:lvl5pPr>
          </a:lstStyle>
          <a:p>
            <a:pPr lvl="0"/>
            <a:r>
              <a:rPr lang="en-US"/>
              <a:t>Click to edit Master date style</a:t>
            </a:r>
          </a:p>
        </p:txBody>
      </p:sp>
      <p:cxnSp>
        <p:nvCxnSpPr>
          <p:cNvPr id="11" name="Straight Connector 10">
            <a:extLst>
              <a:ext uri="{FF2B5EF4-FFF2-40B4-BE49-F238E27FC236}">
                <a16:creationId xmlns:a16="http://schemas.microsoft.com/office/drawing/2014/main" id="{8FC7EAB6-B491-4085-B5C2-82B5DD66C3FE}"/>
              </a:ext>
            </a:extLst>
          </p:cNvPr>
          <p:cNvCxnSpPr>
            <a:cxnSpLocks/>
          </p:cNvCxnSpPr>
          <p:nvPr userDrawn="1"/>
        </p:nvCxnSpPr>
        <p:spPr>
          <a:xfrm>
            <a:off x="520700" y="6134400"/>
            <a:ext cx="11150600" cy="0"/>
          </a:xfrm>
          <a:prstGeom prst="line">
            <a:avLst/>
          </a:prstGeom>
          <a:ln w="12700">
            <a:solidFill>
              <a:srgbClr val="003D4C"/>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0058128-720A-4AAF-96BC-78BF0B4A9AB1}"/>
              </a:ext>
            </a:extLst>
          </p:cNvPr>
          <p:cNvSpPr txBox="1"/>
          <p:nvPr userDrawn="1"/>
        </p:nvSpPr>
        <p:spPr>
          <a:xfrm>
            <a:off x="520700" y="6309425"/>
            <a:ext cx="1472845" cy="276999"/>
          </a:xfrm>
          <a:prstGeom prst="rect">
            <a:avLst/>
          </a:prstGeom>
          <a:noFill/>
        </p:spPr>
        <p:txBody>
          <a:bodyPr wrap="square" lIns="0" rIns="0" rtlCol="0">
            <a:noAutofit/>
          </a:bodyPr>
          <a:lstStyle/>
          <a:p>
            <a:r>
              <a:rPr lang="en-GB" sz="1200" b="1">
                <a:solidFill>
                  <a:srgbClr val="000000"/>
                </a:solidFill>
              </a:rPr>
              <a:t>frontier</a:t>
            </a:r>
            <a:r>
              <a:rPr lang="en-GB" sz="1200" b="1"/>
              <a:t> </a:t>
            </a:r>
            <a:r>
              <a:rPr lang="en-GB" sz="1200" b="1">
                <a:solidFill>
                  <a:srgbClr val="A6A6A6"/>
                </a:solidFill>
              </a:rPr>
              <a:t>economics</a:t>
            </a:r>
          </a:p>
        </p:txBody>
      </p:sp>
      <p:pic>
        <p:nvPicPr>
          <p:cNvPr id="3" name="Frontiern Logo SVG FullColour">
            <a:extLst>
              <a:ext uri="{FF2B5EF4-FFF2-40B4-BE49-F238E27FC236}">
                <a16:creationId xmlns:a16="http://schemas.microsoft.com/office/drawing/2014/main" id="{D8324C37-21DE-4FAE-8604-4C4DAFAA327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00064" y="480397"/>
            <a:ext cx="2310610" cy="822232"/>
          </a:xfrm>
          <a:prstGeom prst="rect">
            <a:avLst/>
          </a:prstGeom>
        </p:spPr>
      </p:pic>
    </p:spTree>
    <p:extLst>
      <p:ext uri="{BB962C8B-B14F-4D97-AF65-F5344CB8AC3E}">
        <p14:creationId xmlns:p14="http://schemas.microsoft.com/office/powerpoint/2010/main" val="259342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olden Ratio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GB"/>
              <a:t>Click to insert action title</a:t>
            </a:r>
          </a:p>
        </p:txBody>
      </p:sp>
    </p:spTree>
    <p:extLst>
      <p:ext uri="{BB962C8B-B14F-4D97-AF65-F5344CB8AC3E}">
        <p14:creationId xmlns:p14="http://schemas.microsoft.com/office/powerpoint/2010/main" val="1539272952"/>
      </p:ext>
    </p:extLst>
  </p:cSld>
  <p:clrMapOvr>
    <a:masterClrMapping/>
  </p:clrMapOvr>
  <p:extLst>
    <p:ext uri="{DCECCB84-F9BA-43D5-87BE-67443E8EF086}">
      <p15:sldGuideLst xmlns:p15="http://schemas.microsoft.com/office/powerpoint/2012/main">
        <p15:guide id="1" orient="horz" pos="2630" userDrawn="1">
          <p15:clr>
            <a:srgbClr val="FBAE40"/>
          </p15:clr>
        </p15:guide>
        <p15:guide id="2" orient="horz" pos="2675" userDrawn="1">
          <p15:clr>
            <a:srgbClr val="FBAE40"/>
          </p15:clr>
        </p15:guide>
        <p15:guide id="3" orient="horz" pos="2585"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E49F72F-A865-4CE7-85BB-20BD47C53987}"/>
              </a:ext>
            </a:extLst>
          </p:cNvPr>
          <p:cNvCxnSpPr>
            <a:cxnSpLocks/>
          </p:cNvCxnSpPr>
          <p:nvPr userDrawn="1"/>
        </p:nvCxnSpPr>
        <p:spPr>
          <a:xfrm>
            <a:off x="655320" y="6136840"/>
            <a:ext cx="108585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2" name="Table 2">
            <a:extLst>
              <a:ext uri="{FF2B5EF4-FFF2-40B4-BE49-F238E27FC236}">
                <a16:creationId xmlns:a16="http://schemas.microsoft.com/office/drawing/2014/main" id="{80FC7D6A-9CD8-4B71-8371-89AF22F35CD0}"/>
              </a:ext>
            </a:extLst>
          </p:cNvPr>
          <p:cNvGraphicFramePr>
            <a:graphicFrameLocks noGrp="1"/>
          </p:cNvGraphicFramePr>
          <p:nvPr userDrawn="1">
            <p:extLst>
              <p:ext uri="{D42A27DB-BD31-4B8C-83A1-F6EECF244321}">
                <p14:modId xmlns:p14="http://schemas.microsoft.com/office/powerpoint/2010/main" val="2495414666"/>
              </p:ext>
            </p:extLst>
          </p:nvPr>
        </p:nvGraphicFramePr>
        <p:xfrm>
          <a:off x="520700" y="5378132"/>
          <a:ext cx="11155363" cy="552768"/>
        </p:xfrm>
        <a:graphic>
          <a:graphicData uri="http://schemas.openxmlformats.org/drawingml/2006/table">
            <a:tbl>
              <a:tblPr firstRow="1" bandRow="1">
                <a:tableStyleId>{5C22544A-7EE6-4342-B048-85BDC9FD1C3A}</a:tableStyleId>
              </a:tblPr>
              <a:tblGrid>
                <a:gridCol w="11155363">
                  <a:extLst>
                    <a:ext uri="{9D8B030D-6E8A-4147-A177-3AD203B41FA5}">
                      <a16:colId xmlns:a16="http://schemas.microsoft.com/office/drawing/2014/main" val="1729073515"/>
                    </a:ext>
                  </a:extLst>
                </a:gridCol>
              </a:tblGrid>
              <a:tr h="547918">
                <a:tc>
                  <a:txBody>
                    <a:bodyPr/>
                    <a:lstStyle/>
                    <a:p>
                      <a:pPr>
                        <a:lnSpc>
                          <a:spcPct val="125000"/>
                        </a:lnSpc>
                        <a:spcAft>
                          <a:spcPts val="0"/>
                        </a:spcAft>
                      </a:pPr>
                      <a:r>
                        <a:rPr lang="en-GB" sz="1000" b="0">
                          <a:solidFill>
                            <a:srgbClr val="2D2926"/>
                          </a:solidFill>
                          <a:latin typeface="Arial" panose="020B0604020202020204" pitchFamily="34" charset="0"/>
                          <a:cs typeface="Arial" panose="020B0604020202020204" pitchFamily="34" charset="0"/>
                        </a:rPr>
                        <a:t>Frontier Economics Ltd is a member of the Frontier Economics network, which consists of two separate companies based in Europe (Frontier Economics Ltd) and Australia (Frontier Economics Pty Ltd). Both companies are independently owned, and legal commitments entered into by one company do not impose any obligations on the other company in the network. All views expressed in this document are the views of Frontier Economics Ltd.</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18897802"/>
                  </a:ext>
                </a:extLst>
              </a:tr>
            </a:tbl>
          </a:graphicData>
        </a:graphic>
      </p:graphicFrame>
      <p:pic>
        <p:nvPicPr>
          <p:cNvPr id="4" name="Frontiern Logo SVG FullColour">
            <a:extLst>
              <a:ext uri="{FF2B5EF4-FFF2-40B4-BE49-F238E27FC236}">
                <a16:creationId xmlns:a16="http://schemas.microsoft.com/office/drawing/2014/main" id="{A7987CEE-951C-4E05-B073-CC7B5C29FFA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900" y="644295"/>
            <a:ext cx="2310042" cy="822029"/>
          </a:xfrm>
          <a:prstGeom prst="rect">
            <a:avLst/>
          </a:prstGeom>
        </p:spPr>
      </p:pic>
    </p:spTree>
    <p:extLst>
      <p:ext uri="{BB962C8B-B14F-4D97-AF65-F5344CB8AC3E}">
        <p14:creationId xmlns:p14="http://schemas.microsoft.com/office/powerpoint/2010/main" val="487982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ck Cover Spark">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E49F72F-A865-4CE7-85BB-20BD47C53987}"/>
              </a:ext>
            </a:extLst>
          </p:cNvPr>
          <p:cNvCxnSpPr>
            <a:cxnSpLocks/>
          </p:cNvCxnSpPr>
          <p:nvPr userDrawn="1"/>
        </p:nvCxnSpPr>
        <p:spPr>
          <a:xfrm>
            <a:off x="655320" y="6136840"/>
            <a:ext cx="108585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2" name="Table 2">
            <a:extLst>
              <a:ext uri="{FF2B5EF4-FFF2-40B4-BE49-F238E27FC236}">
                <a16:creationId xmlns:a16="http://schemas.microsoft.com/office/drawing/2014/main" id="{80FC7D6A-9CD8-4B71-8371-89AF22F35CD0}"/>
              </a:ext>
            </a:extLst>
          </p:cNvPr>
          <p:cNvGraphicFramePr>
            <a:graphicFrameLocks noGrp="1"/>
          </p:cNvGraphicFramePr>
          <p:nvPr userDrawn="1">
            <p:extLst>
              <p:ext uri="{D42A27DB-BD31-4B8C-83A1-F6EECF244321}">
                <p14:modId xmlns:p14="http://schemas.microsoft.com/office/powerpoint/2010/main" val="2495414666"/>
              </p:ext>
            </p:extLst>
          </p:nvPr>
        </p:nvGraphicFramePr>
        <p:xfrm>
          <a:off x="520700" y="5378132"/>
          <a:ext cx="11155363" cy="552768"/>
        </p:xfrm>
        <a:graphic>
          <a:graphicData uri="http://schemas.openxmlformats.org/drawingml/2006/table">
            <a:tbl>
              <a:tblPr firstRow="1" bandRow="1">
                <a:tableStyleId>{5C22544A-7EE6-4342-B048-85BDC9FD1C3A}</a:tableStyleId>
              </a:tblPr>
              <a:tblGrid>
                <a:gridCol w="11155363">
                  <a:extLst>
                    <a:ext uri="{9D8B030D-6E8A-4147-A177-3AD203B41FA5}">
                      <a16:colId xmlns:a16="http://schemas.microsoft.com/office/drawing/2014/main" val="1729073515"/>
                    </a:ext>
                  </a:extLst>
                </a:gridCol>
              </a:tblGrid>
              <a:tr h="547918">
                <a:tc>
                  <a:txBody>
                    <a:bodyPr/>
                    <a:lstStyle/>
                    <a:p>
                      <a:pPr>
                        <a:lnSpc>
                          <a:spcPct val="125000"/>
                        </a:lnSpc>
                        <a:spcAft>
                          <a:spcPts val="0"/>
                        </a:spcAft>
                      </a:pPr>
                      <a:r>
                        <a:rPr lang="en-GB" sz="1000" b="0">
                          <a:solidFill>
                            <a:srgbClr val="2D2926"/>
                          </a:solidFill>
                          <a:latin typeface="Arial" panose="020B0604020202020204" pitchFamily="34" charset="0"/>
                          <a:cs typeface="Arial" panose="020B0604020202020204" pitchFamily="34" charset="0"/>
                        </a:rPr>
                        <a:t>Frontier Economics Ltd is a member of the Frontier Economics network, which consists of two separate companies based in Europe (Frontier Economics Ltd) and Australia (Frontier Economics Pty Ltd). Both companies are independently owned, and legal commitments entered into by one company do not impose any obligations on the other company in the network. All views expressed in this document are the views of Frontier Economics Ltd.</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18897802"/>
                  </a:ext>
                </a:extLst>
              </a:tr>
            </a:tbl>
          </a:graphicData>
        </a:graphic>
      </p:graphicFrame>
      <p:pic>
        <p:nvPicPr>
          <p:cNvPr id="4" name="Frontiern Logo SVG FullColour">
            <a:extLst>
              <a:ext uri="{FF2B5EF4-FFF2-40B4-BE49-F238E27FC236}">
                <a16:creationId xmlns:a16="http://schemas.microsoft.com/office/drawing/2014/main" id="{A7987CEE-951C-4E05-B073-CC7B5C29FFA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3900" y="644295"/>
            <a:ext cx="2310042" cy="822029"/>
          </a:xfrm>
          <a:prstGeom prst="rect">
            <a:avLst/>
          </a:prstGeom>
        </p:spPr>
      </p:pic>
      <p:pic>
        <p:nvPicPr>
          <p:cNvPr id="5" name="Picture 4" descr="Chart, sunburst chart&#10;&#10;Description automatically generated">
            <a:extLst>
              <a:ext uri="{FF2B5EF4-FFF2-40B4-BE49-F238E27FC236}">
                <a16:creationId xmlns:a16="http://schemas.microsoft.com/office/drawing/2014/main" id="{0C846F0C-29D6-43C2-92B4-F98DB1D5EC4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r="36246" b="47570"/>
          <a:stretch/>
        </p:blipFill>
        <p:spPr>
          <a:xfrm rot="16200000">
            <a:off x="7907475" y="417019"/>
            <a:ext cx="4701544" cy="3867507"/>
          </a:xfrm>
          <a:prstGeom prst="rect">
            <a:avLst/>
          </a:prstGeom>
        </p:spPr>
      </p:pic>
    </p:spTree>
    <p:extLst>
      <p:ext uri="{BB962C8B-B14F-4D97-AF65-F5344CB8AC3E}">
        <p14:creationId xmlns:p14="http://schemas.microsoft.com/office/powerpoint/2010/main" val="1084236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p:nvPr>
        </p:nvSpPr>
        <p:spPr/>
        <p:txBody>
          <a:bodyPr/>
          <a:lstStyle>
            <a:lvl1pPr>
              <a:lnSpc>
                <a:spcPct val="100000"/>
              </a:lnSpc>
              <a:defRPr/>
            </a:lvl1pPr>
          </a:lstStyle>
          <a:p>
            <a:r>
              <a:rPr lang="en-US"/>
              <a:t>Click to edit Master title style</a:t>
            </a:r>
            <a:endParaRPr lang="en-GB"/>
          </a:p>
        </p:txBody>
      </p:sp>
    </p:spTree>
    <p:extLst>
      <p:ext uri="{BB962C8B-B14F-4D97-AF65-F5344CB8AC3E}">
        <p14:creationId xmlns:p14="http://schemas.microsoft.com/office/powerpoint/2010/main" val="360882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ront Cover Spark">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FF038B4B-9747-4007-909F-012AE0E18267}"/>
              </a:ext>
            </a:extLst>
          </p:cNvPr>
          <p:cNvCxnSpPr>
            <a:cxnSpLocks/>
          </p:cNvCxnSpPr>
          <p:nvPr userDrawn="1"/>
        </p:nvCxnSpPr>
        <p:spPr>
          <a:xfrm>
            <a:off x="594360" y="6309360"/>
            <a:ext cx="1094994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9411553-90D1-4C28-A44A-EFD17720B377}"/>
              </a:ext>
            </a:extLst>
          </p:cNvPr>
          <p:cNvCxnSpPr>
            <a:cxnSpLocks/>
          </p:cNvCxnSpPr>
          <p:nvPr userDrawn="1"/>
        </p:nvCxnSpPr>
        <p:spPr>
          <a:xfrm>
            <a:off x="414135" y="-7377"/>
            <a:ext cx="0" cy="4581331"/>
          </a:xfrm>
          <a:prstGeom prst="line">
            <a:avLst/>
          </a:prstGeom>
          <a:ln w="19050">
            <a:solidFill>
              <a:srgbClr val="CD001A"/>
            </a:solidFill>
          </a:ln>
        </p:spPr>
        <p:style>
          <a:lnRef idx="1">
            <a:schemeClr val="accent1"/>
          </a:lnRef>
          <a:fillRef idx="0">
            <a:schemeClr val="accent1"/>
          </a:fillRef>
          <a:effectRef idx="0">
            <a:schemeClr val="accent1"/>
          </a:effectRef>
          <a:fontRef idx="minor">
            <a:schemeClr val="tx1"/>
          </a:fontRef>
        </p:style>
      </p:cxnSp>
      <p:sp>
        <p:nvSpPr>
          <p:cNvPr id="12" name="Title Placeholder">
            <a:extLst>
              <a:ext uri="{FF2B5EF4-FFF2-40B4-BE49-F238E27FC236}">
                <a16:creationId xmlns:a16="http://schemas.microsoft.com/office/drawing/2014/main" id="{12D1086F-3172-492D-B555-472A3A5D51C9}"/>
              </a:ext>
            </a:extLst>
          </p:cNvPr>
          <p:cNvSpPr>
            <a:spLocks noGrp="1"/>
          </p:cNvSpPr>
          <p:nvPr>
            <p:ph type="title"/>
          </p:nvPr>
        </p:nvSpPr>
        <p:spPr>
          <a:xfrm>
            <a:off x="723600" y="716223"/>
            <a:ext cx="6929925" cy="1652400"/>
          </a:xfrm>
          <a:prstGeom prst="rect">
            <a:avLst/>
          </a:prstGeom>
          <a:noFill/>
        </p:spPr>
        <p:txBody>
          <a:bodyPr wrap="square" lIns="0" rIns="0" rtlCol="0" anchor="ctr" anchorCtr="0">
            <a:noAutofit/>
          </a:bodyPr>
          <a:lstStyle>
            <a:lvl1pPr>
              <a:lnSpc>
                <a:spcPct val="100000"/>
              </a:lnSpc>
              <a:defRPr lang="en-GB" sz="4000" cap="none" baseline="0" dirty="0">
                <a:solidFill>
                  <a:srgbClr val="971B2F"/>
                </a:solidFill>
                <a:ea typeface="+mn-ea"/>
                <a:cs typeface="+mn-cs"/>
              </a:defRPr>
            </a:lvl1pPr>
          </a:lstStyle>
          <a:p>
            <a:pPr marL="0" lvl="0"/>
            <a:r>
              <a:rPr lang="en-US"/>
              <a:t>Click to edit Master title style</a:t>
            </a:r>
            <a:endParaRPr lang="en-GB"/>
          </a:p>
        </p:txBody>
      </p:sp>
      <p:sp>
        <p:nvSpPr>
          <p:cNvPr id="6" name="Subtitle Placeholder">
            <a:extLst>
              <a:ext uri="{FF2B5EF4-FFF2-40B4-BE49-F238E27FC236}">
                <a16:creationId xmlns:a16="http://schemas.microsoft.com/office/drawing/2014/main" id="{5ABE0133-1A69-433C-8B18-F98AC36506EA}"/>
              </a:ext>
            </a:extLst>
          </p:cNvPr>
          <p:cNvSpPr>
            <a:spLocks noGrp="1"/>
          </p:cNvSpPr>
          <p:nvPr>
            <p:ph type="body" sz="quarter" idx="10" hasCustomPrompt="1"/>
          </p:nvPr>
        </p:nvSpPr>
        <p:spPr>
          <a:xfrm>
            <a:off x="723600" y="2795269"/>
            <a:ext cx="5143853" cy="1240737"/>
          </a:xfrm>
          <a:noFill/>
        </p:spPr>
        <p:txBody>
          <a:bodyPr wrap="square" lIns="0" rIns="0" rtlCol="0">
            <a:noAutofit/>
          </a:bodyPr>
          <a:lstStyle>
            <a:lvl1pPr>
              <a:defRPr lang="en-US" sz="2200" cap="none" baseline="0" smtClean="0">
                <a:solidFill>
                  <a:srgbClr val="2D2926"/>
                </a:solidFill>
                <a:latin typeface="Arial" panose="020B0604020202020204" pitchFamily="34" charset="0"/>
                <a:cs typeface="Arial" panose="020B0604020202020204" pitchFamily="34" charset="0"/>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solidFill>
                  <a:schemeClr val="tx1"/>
                </a:solidFill>
              </a:defRPr>
            </a:lvl5pPr>
          </a:lstStyle>
          <a:p>
            <a:pPr lvl="0"/>
            <a:r>
              <a:rPr lang="en-US"/>
              <a:t>Click to edit Master subtitle style</a:t>
            </a:r>
          </a:p>
        </p:txBody>
      </p:sp>
      <p:sp>
        <p:nvSpPr>
          <p:cNvPr id="8" name="Date Placeholder">
            <a:extLst>
              <a:ext uri="{FF2B5EF4-FFF2-40B4-BE49-F238E27FC236}">
                <a16:creationId xmlns:a16="http://schemas.microsoft.com/office/drawing/2014/main" id="{E900F0BE-9673-496F-A29E-E1714FB787EB}"/>
              </a:ext>
            </a:extLst>
          </p:cNvPr>
          <p:cNvSpPr>
            <a:spLocks noGrp="1"/>
          </p:cNvSpPr>
          <p:nvPr>
            <p:ph type="body" sz="quarter" idx="11" hasCustomPrompt="1"/>
          </p:nvPr>
        </p:nvSpPr>
        <p:spPr>
          <a:xfrm>
            <a:off x="723600" y="4256585"/>
            <a:ext cx="3360733" cy="317369"/>
          </a:xfrm>
          <a:noFill/>
        </p:spPr>
        <p:txBody>
          <a:bodyPr wrap="square" lIns="0" rIns="0" rtlCol="0">
            <a:noAutofit/>
          </a:bodyPr>
          <a:lstStyle>
            <a:lvl1pPr>
              <a:lnSpc>
                <a:spcPct val="100000"/>
              </a:lnSpc>
              <a:defRPr lang="en-US" cap="none" dirty="0" smtClean="0">
                <a:solidFill>
                  <a:srgbClr val="971B2F"/>
                </a:solidFill>
              </a:defRPr>
            </a:lvl1pPr>
            <a:lvl2pPr>
              <a:defRPr lang="en-US" sz="1800" dirty="0" smtClean="0">
                <a:solidFill>
                  <a:schemeClr val="tx1"/>
                </a:solidFill>
              </a:defRPr>
            </a:lvl2pPr>
            <a:lvl3pPr>
              <a:defRPr lang="en-US" sz="1800" dirty="0" smtClean="0">
                <a:solidFill>
                  <a:schemeClr val="tx1"/>
                </a:solidFill>
              </a:defRPr>
            </a:lvl3pPr>
            <a:lvl4pPr>
              <a:defRPr lang="en-US" sz="1800" dirty="0" smtClean="0">
                <a:solidFill>
                  <a:schemeClr val="tx1"/>
                </a:solidFill>
              </a:defRPr>
            </a:lvl4pPr>
            <a:lvl5pPr>
              <a:defRPr lang="en-GB" sz="1800" dirty="0">
                <a:solidFill>
                  <a:schemeClr val="tx1"/>
                </a:solidFill>
              </a:defRPr>
            </a:lvl5pPr>
          </a:lstStyle>
          <a:p>
            <a:pPr lvl="0"/>
            <a:r>
              <a:rPr lang="en-US"/>
              <a:t>Click to edit Master date style</a:t>
            </a:r>
          </a:p>
        </p:txBody>
      </p:sp>
      <p:cxnSp>
        <p:nvCxnSpPr>
          <p:cNvPr id="11" name="Straight Connector 10">
            <a:extLst>
              <a:ext uri="{FF2B5EF4-FFF2-40B4-BE49-F238E27FC236}">
                <a16:creationId xmlns:a16="http://schemas.microsoft.com/office/drawing/2014/main" id="{8FC7EAB6-B491-4085-B5C2-82B5DD66C3FE}"/>
              </a:ext>
            </a:extLst>
          </p:cNvPr>
          <p:cNvCxnSpPr>
            <a:cxnSpLocks/>
          </p:cNvCxnSpPr>
          <p:nvPr userDrawn="1"/>
        </p:nvCxnSpPr>
        <p:spPr>
          <a:xfrm>
            <a:off x="520700" y="6134400"/>
            <a:ext cx="11150600" cy="0"/>
          </a:xfrm>
          <a:prstGeom prst="line">
            <a:avLst/>
          </a:prstGeom>
          <a:ln w="12700">
            <a:solidFill>
              <a:srgbClr val="003D4C"/>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0058128-720A-4AAF-96BC-78BF0B4A9AB1}"/>
              </a:ext>
            </a:extLst>
          </p:cNvPr>
          <p:cNvSpPr txBox="1"/>
          <p:nvPr userDrawn="1"/>
        </p:nvSpPr>
        <p:spPr>
          <a:xfrm>
            <a:off x="520700" y="6309425"/>
            <a:ext cx="1472845" cy="276999"/>
          </a:xfrm>
          <a:prstGeom prst="rect">
            <a:avLst/>
          </a:prstGeom>
          <a:noFill/>
        </p:spPr>
        <p:txBody>
          <a:bodyPr wrap="square" lIns="0" rIns="0" rtlCol="0">
            <a:noAutofit/>
          </a:bodyPr>
          <a:lstStyle/>
          <a:p>
            <a:r>
              <a:rPr lang="en-GB" sz="1200" b="1">
                <a:solidFill>
                  <a:srgbClr val="000000"/>
                </a:solidFill>
              </a:rPr>
              <a:t>frontier</a:t>
            </a:r>
            <a:r>
              <a:rPr lang="en-GB" sz="1200" b="1"/>
              <a:t> </a:t>
            </a:r>
            <a:r>
              <a:rPr lang="en-GB" sz="1200" b="1">
                <a:solidFill>
                  <a:srgbClr val="A6A6A6"/>
                </a:solidFill>
              </a:rPr>
              <a:t>economics</a:t>
            </a:r>
          </a:p>
        </p:txBody>
      </p:sp>
      <p:pic>
        <p:nvPicPr>
          <p:cNvPr id="3" name="Frontiern Logo SVG FullColour">
            <a:extLst>
              <a:ext uri="{FF2B5EF4-FFF2-40B4-BE49-F238E27FC236}">
                <a16:creationId xmlns:a16="http://schemas.microsoft.com/office/drawing/2014/main" id="{D8324C37-21DE-4FAE-8604-4C4DAFAA327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00064" y="480397"/>
            <a:ext cx="2310610" cy="822232"/>
          </a:xfrm>
          <a:prstGeom prst="rect">
            <a:avLst/>
          </a:prstGeom>
        </p:spPr>
      </p:pic>
      <p:pic>
        <p:nvPicPr>
          <p:cNvPr id="14" name="Picture 13" descr="Chart, sunburst chart&#10;&#10;Description automatically generated">
            <a:extLst>
              <a:ext uri="{FF2B5EF4-FFF2-40B4-BE49-F238E27FC236}">
                <a16:creationId xmlns:a16="http://schemas.microsoft.com/office/drawing/2014/main" id="{15236B74-AA5D-49CD-8C8D-86F5D36F7D3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r="36246" b="47570"/>
          <a:stretch/>
        </p:blipFill>
        <p:spPr>
          <a:xfrm>
            <a:off x="6141163" y="1880559"/>
            <a:ext cx="6050837" cy="4977440"/>
          </a:xfrm>
          <a:prstGeom prst="rect">
            <a:avLst/>
          </a:prstGeom>
        </p:spPr>
      </p:pic>
    </p:spTree>
    <p:extLst>
      <p:ext uri="{BB962C8B-B14F-4D97-AF65-F5344CB8AC3E}">
        <p14:creationId xmlns:p14="http://schemas.microsoft.com/office/powerpoint/2010/main" val="3071073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US"/>
              <a:t>Click to insert action title</a:t>
            </a:r>
            <a:endParaRPr lang="en-GB"/>
          </a:p>
        </p:txBody>
      </p:sp>
    </p:spTree>
    <p:extLst>
      <p:ext uri="{BB962C8B-B14F-4D97-AF65-F5344CB8AC3E}">
        <p14:creationId xmlns:p14="http://schemas.microsoft.com/office/powerpoint/2010/main" val="425978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US"/>
              <a:t>Click to insert action title</a:t>
            </a:r>
            <a:endParaRPr lang="en-GB"/>
          </a:p>
        </p:txBody>
      </p:sp>
      <p:sp>
        <p:nvSpPr>
          <p:cNvPr id="4" name="Text Placeholder 3">
            <a:extLst>
              <a:ext uri="{FF2B5EF4-FFF2-40B4-BE49-F238E27FC236}">
                <a16:creationId xmlns:a16="http://schemas.microsoft.com/office/drawing/2014/main" id="{98F21503-8914-4892-9A81-205F8A2AB571}"/>
              </a:ext>
            </a:extLst>
          </p:cNvPr>
          <p:cNvSpPr>
            <a:spLocks noGrp="1"/>
          </p:cNvSpPr>
          <p:nvPr>
            <p:ph type="body" sz="quarter" idx="10"/>
          </p:nvPr>
        </p:nvSpPr>
        <p:spPr>
          <a:xfrm>
            <a:off x="520700" y="1333500"/>
            <a:ext cx="11150600" cy="4597400"/>
          </a:xfrm>
        </p:spPr>
        <p:txBody>
          <a:bodyPr/>
          <a:lstStyle>
            <a:lvl1pPr>
              <a:defRPr>
                <a:solidFill>
                  <a:schemeClr val="tx1"/>
                </a:solidFill>
                <a:latin typeface="+mn-lt"/>
              </a:defRPr>
            </a:lvl1pPr>
          </a:lstStyle>
          <a:p>
            <a:pPr lvl="0"/>
            <a:r>
              <a:rPr lang="en-US"/>
              <a:t>Click to edit Master text styles</a:t>
            </a:r>
          </a:p>
        </p:txBody>
      </p:sp>
    </p:spTree>
    <p:extLst>
      <p:ext uri="{BB962C8B-B14F-4D97-AF65-F5344CB8AC3E}">
        <p14:creationId xmlns:p14="http://schemas.microsoft.com/office/powerpoint/2010/main" val="161092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US"/>
              <a:t>Click to insert action title</a:t>
            </a:r>
            <a:endParaRPr lang="en-GB"/>
          </a:p>
        </p:txBody>
      </p:sp>
    </p:spTree>
    <p:extLst>
      <p:ext uri="{BB962C8B-B14F-4D97-AF65-F5344CB8AC3E}">
        <p14:creationId xmlns:p14="http://schemas.microsoft.com/office/powerpoint/2010/main" val="1884736128"/>
      </p:ext>
    </p:extLst>
  </p:cSld>
  <p:clrMapOvr>
    <a:masterClrMapping/>
  </p:clrMapOvr>
  <p:extLst>
    <p:ext uri="{DCECCB84-F9BA-43D5-87BE-67443E8EF086}">
      <p15:sldGuideLst xmlns:p15="http://schemas.microsoft.com/office/powerpoint/2012/main">
        <p15:guide id="1" orient="horz" pos="2235" userDrawn="1">
          <p15:clr>
            <a:srgbClr val="FBAE40"/>
          </p15:clr>
        </p15:guide>
        <p15:guide id="2" orient="horz" pos="23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US"/>
              <a:t>Click to insert action title</a:t>
            </a:r>
            <a:endParaRPr lang="en-GB"/>
          </a:p>
        </p:txBody>
      </p:sp>
    </p:spTree>
    <p:extLst>
      <p:ext uri="{BB962C8B-B14F-4D97-AF65-F5344CB8AC3E}">
        <p14:creationId xmlns:p14="http://schemas.microsoft.com/office/powerpoint/2010/main" val="3925164772"/>
      </p:ext>
    </p:extLst>
  </p:cSld>
  <p:clrMapOvr>
    <a:masterClrMapping/>
  </p:clrMapOvr>
  <p:extLst>
    <p:ext uri="{DCECCB84-F9BA-43D5-87BE-67443E8EF086}">
      <p15:sldGuideLst xmlns:p15="http://schemas.microsoft.com/office/powerpoint/2012/main">
        <p15:guide id="1" pos="3772" userDrawn="1">
          <p15:clr>
            <a:srgbClr val="FBAE40"/>
          </p15:clr>
        </p15:guide>
        <p15:guide id="2" pos="390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GB"/>
              <a:t>Click to insert action title</a:t>
            </a:r>
          </a:p>
        </p:txBody>
      </p:sp>
    </p:spTree>
    <p:extLst>
      <p:ext uri="{BB962C8B-B14F-4D97-AF65-F5344CB8AC3E}">
        <p14:creationId xmlns:p14="http://schemas.microsoft.com/office/powerpoint/2010/main" val="3172862706"/>
      </p:ext>
    </p:extLst>
  </p:cSld>
  <p:clrMapOvr>
    <a:masterClrMapping/>
  </p:clrMapOvr>
  <p:extLst>
    <p:ext uri="{DCECCB84-F9BA-43D5-87BE-67443E8EF086}">
      <p15:sldGuideLst xmlns:p15="http://schemas.microsoft.com/office/powerpoint/2012/main">
        <p15:guide id="1" pos="2593" userDrawn="1">
          <p15:clr>
            <a:srgbClr val="FBAE40"/>
          </p15:clr>
        </p15:guide>
        <p15:guide id="2" pos="2706" userDrawn="1">
          <p15:clr>
            <a:srgbClr val="FBAE40"/>
          </p15:clr>
        </p15:guide>
        <p15:guide id="3" pos="5087" userDrawn="1">
          <p15:clr>
            <a:srgbClr val="FBAE40"/>
          </p15:clr>
        </p15:guide>
        <p15:guide id="4" pos="497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x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US"/>
              <a:t>Click to insert action title</a:t>
            </a:r>
            <a:endParaRPr lang="en-GB"/>
          </a:p>
        </p:txBody>
      </p:sp>
    </p:spTree>
    <p:extLst>
      <p:ext uri="{BB962C8B-B14F-4D97-AF65-F5344CB8AC3E}">
        <p14:creationId xmlns:p14="http://schemas.microsoft.com/office/powerpoint/2010/main" val="2015542972"/>
      </p:ext>
    </p:extLst>
  </p:cSld>
  <p:clrMapOvr>
    <a:masterClrMapping/>
  </p:clrMapOvr>
  <p:extLst>
    <p:ext uri="{DCECCB84-F9BA-43D5-87BE-67443E8EF086}">
      <p15:sldGuideLst xmlns:p15="http://schemas.microsoft.com/office/powerpoint/2012/main">
        <p15:guide id="1" orient="horz" pos="2235" userDrawn="1">
          <p15:clr>
            <a:srgbClr val="FBAE40"/>
          </p15:clr>
        </p15:guide>
        <p15:guide id="2" orient="horz" pos="2340" userDrawn="1">
          <p15:clr>
            <a:srgbClr val="FBAE40"/>
          </p15:clr>
        </p15:guide>
        <p15:guide id="3" pos="3908" userDrawn="1">
          <p15:clr>
            <a:srgbClr val="FBAE40"/>
          </p15:clr>
        </p15:guide>
        <p15:guide id="4" pos="377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olden Ratio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5F316-FF4D-425B-962C-EE05B05947B7}"/>
              </a:ext>
            </a:extLst>
          </p:cNvPr>
          <p:cNvSpPr>
            <a:spLocks noGrp="1"/>
          </p:cNvSpPr>
          <p:nvPr>
            <p:ph type="title" hasCustomPrompt="1"/>
          </p:nvPr>
        </p:nvSpPr>
        <p:spPr>
          <a:xfrm>
            <a:off x="520700" y="270000"/>
            <a:ext cx="11150600" cy="860400"/>
          </a:xfrm>
        </p:spPr>
        <p:txBody>
          <a:bodyPr/>
          <a:lstStyle>
            <a:lvl1pPr>
              <a:lnSpc>
                <a:spcPct val="100000"/>
              </a:lnSpc>
              <a:defRPr/>
            </a:lvl1pPr>
          </a:lstStyle>
          <a:p>
            <a:r>
              <a:rPr lang="en-GB"/>
              <a:t>Click to insert action title</a:t>
            </a:r>
          </a:p>
        </p:txBody>
      </p:sp>
    </p:spTree>
    <p:extLst>
      <p:ext uri="{BB962C8B-B14F-4D97-AF65-F5344CB8AC3E}">
        <p14:creationId xmlns:p14="http://schemas.microsoft.com/office/powerpoint/2010/main" val="1196079653"/>
      </p:ext>
    </p:extLst>
  </p:cSld>
  <p:clrMapOvr>
    <a:masterClrMapping/>
  </p:clrMapOvr>
  <p:extLst>
    <p:ext uri="{DCECCB84-F9BA-43D5-87BE-67443E8EF086}">
      <p15:sldGuideLst xmlns:p15="http://schemas.microsoft.com/office/powerpoint/2012/main">
        <p15:guide id="1" pos="4668" userDrawn="1">
          <p15:clr>
            <a:srgbClr val="FBAE40"/>
          </p15:clr>
        </p15:guide>
        <p15:guide id="2" pos="4600" userDrawn="1">
          <p15:clr>
            <a:srgbClr val="FBAE40"/>
          </p15:clr>
        </p15:guide>
        <p15:guide id="3" pos="473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6D93884E-2C4F-45C2-84E0-05DEBBDF2E9A}"/>
              </a:ext>
            </a:extLst>
          </p:cNvPr>
          <p:cNvSpPr>
            <a:spLocks noGrp="1"/>
          </p:cNvSpPr>
          <p:nvPr>
            <p:ph type="title"/>
          </p:nvPr>
        </p:nvSpPr>
        <p:spPr>
          <a:xfrm>
            <a:off x="520700" y="367100"/>
            <a:ext cx="11150600" cy="763200"/>
          </a:xfrm>
          <a:prstGeom prst="rect">
            <a:avLst/>
          </a:prstGeom>
        </p:spPr>
        <p:txBody>
          <a:bodyPr vert="horz" lIns="0" tIns="0" rIns="0" bIns="0" rtlCol="0" anchor="t">
            <a:noAutofit/>
          </a:bodyPr>
          <a:lstStyle/>
          <a:p>
            <a:pPr lvl="0">
              <a:lnSpc>
                <a:spcPct val="100000"/>
              </a:lnSpc>
            </a:pPr>
            <a:r>
              <a:rPr lang="en-US"/>
              <a:t>Click to edit Master title style</a:t>
            </a:r>
            <a:endParaRPr lang="en-GB"/>
          </a:p>
        </p:txBody>
      </p:sp>
      <p:sp>
        <p:nvSpPr>
          <p:cNvPr id="9" name="Text Placeholder 2">
            <a:extLst>
              <a:ext uri="{FF2B5EF4-FFF2-40B4-BE49-F238E27FC236}">
                <a16:creationId xmlns:a16="http://schemas.microsoft.com/office/drawing/2014/main" id="{8A68096D-1A0C-4F73-B081-1313B18F4A34}"/>
              </a:ext>
            </a:extLst>
          </p:cNvPr>
          <p:cNvSpPr>
            <a:spLocks noGrp="1"/>
          </p:cNvSpPr>
          <p:nvPr>
            <p:ph type="body" idx="1"/>
          </p:nvPr>
        </p:nvSpPr>
        <p:spPr>
          <a:xfrm>
            <a:off x="520700" y="1333500"/>
            <a:ext cx="11150600" cy="4597400"/>
          </a:xfrm>
          <a:prstGeom prst="rect">
            <a:avLst/>
          </a:prstGeom>
        </p:spPr>
        <p:txBody>
          <a:bodyPr vert="horz" lIns="0" tIns="45720" rIns="0" bIns="45720" rtlCol="0">
            <a:noAutofit/>
          </a:bodyPr>
          <a:lstStyle/>
          <a:p>
            <a:pPr lvl="1"/>
            <a:r>
              <a:rPr lang="en-GB"/>
              <a:t>Body Text</a:t>
            </a:r>
          </a:p>
          <a:p>
            <a:pPr lvl="2"/>
            <a:r>
              <a:rPr lang="en-GB"/>
              <a:t>Bullet Text</a:t>
            </a:r>
          </a:p>
          <a:p>
            <a:pPr lvl="3"/>
            <a:r>
              <a:rPr lang="en-GB"/>
              <a:t>Bullet Text Indent</a:t>
            </a:r>
          </a:p>
          <a:p>
            <a:pPr lvl="4"/>
            <a:r>
              <a:rPr lang="en-GB"/>
              <a:t>Bullet Text Indent 2</a:t>
            </a:r>
          </a:p>
          <a:p>
            <a:pPr lvl="5"/>
            <a:r>
              <a:rPr lang="en-GB"/>
              <a:t>Bullet Text Indent 3</a:t>
            </a:r>
          </a:p>
          <a:p>
            <a:pPr lvl="6"/>
            <a:r>
              <a:rPr lang="en-GB"/>
              <a:t>Bullet Text Indent 4</a:t>
            </a:r>
          </a:p>
          <a:p>
            <a:pPr lvl="7"/>
            <a:r>
              <a:rPr lang="en-GB"/>
              <a:t>Bullet Text Indent 5</a:t>
            </a:r>
          </a:p>
          <a:p>
            <a:pPr lvl="8"/>
            <a:r>
              <a:rPr lang="en-GB"/>
              <a:t>Bullet Text Indent 6</a:t>
            </a:r>
          </a:p>
        </p:txBody>
      </p:sp>
      <p:cxnSp>
        <p:nvCxnSpPr>
          <p:cNvPr id="10" name="Straight Connector 9">
            <a:extLst>
              <a:ext uri="{FF2B5EF4-FFF2-40B4-BE49-F238E27FC236}">
                <a16:creationId xmlns:a16="http://schemas.microsoft.com/office/drawing/2014/main" id="{A8CDA45E-F90C-4069-BE79-3C83DC08D908}"/>
              </a:ext>
            </a:extLst>
          </p:cNvPr>
          <p:cNvCxnSpPr>
            <a:cxnSpLocks/>
          </p:cNvCxnSpPr>
          <p:nvPr userDrawn="1"/>
        </p:nvCxnSpPr>
        <p:spPr>
          <a:xfrm>
            <a:off x="520700" y="6134400"/>
            <a:ext cx="11150600" cy="0"/>
          </a:xfrm>
          <a:prstGeom prst="line">
            <a:avLst/>
          </a:prstGeom>
          <a:ln w="12700">
            <a:solidFill>
              <a:srgbClr val="003D4C"/>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F9B83F37-CF26-49FF-9705-AF095A0216CA}"/>
              </a:ext>
            </a:extLst>
          </p:cNvPr>
          <p:cNvGrpSpPr/>
          <p:nvPr userDrawn="1"/>
        </p:nvGrpSpPr>
        <p:grpSpPr>
          <a:xfrm>
            <a:off x="-372596" y="4800328"/>
            <a:ext cx="288032" cy="1126045"/>
            <a:chOff x="-372596" y="4800328"/>
            <a:chExt cx="288032" cy="1126045"/>
          </a:xfrm>
        </p:grpSpPr>
        <p:cxnSp>
          <p:nvCxnSpPr>
            <p:cNvPr id="7" name="Straight Connector 6">
              <a:extLst>
                <a:ext uri="{FF2B5EF4-FFF2-40B4-BE49-F238E27FC236}">
                  <a16:creationId xmlns:a16="http://schemas.microsoft.com/office/drawing/2014/main" id="{0AF689E9-27EB-4748-9FB0-AC230D2B25C1}"/>
                </a:ext>
              </a:extLst>
            </p:cNvPr>
            <p:cNvCxnSpPr/>
            <p:nvPr userDrawn="1"/>
          </p:nvCxnSpPr>
          <p:spPr bwMode="gray">
            <a:xfrm rot="5400000" flipH="1" flipV="1">
              <a:off x="-228581" y="5782357"/>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CC50DFF-A170-4BF8-8CBE-06206B64E4CF}"/>
                </a:ext>
              </a:extLst>
            </p:cNvPr>
            <p:cNvCxnSpPr/>
            <p:nvPr userDrawn="1"/>
          </p:nvCxnSpPr>
          <p:spPr bwMode="gray">
            <a:xfrm rot="16200000" flipH="1" flipV="1">
              <a:off x="-390581" y="5764371"/>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23B1290-9B57-4C50-905C-DB32F6AF419C}"/>
                </a:ext>
              </a:extLst>
            </p:cNvPr>
            <p:cNvSpPr txBox="1"/>
            <p:nvPr userDrawn="1"/>
          </p:nvSpPr>
          <p:spPr bwMode="gray">
            <a:xfrm>
              <a:off x="-316685" y="4800328"/>
              <a:ext cx="176211" cy="750697"/>
            </a:xfrm>
            <a:prstGeom prst="rect">
              <a:avLst/>
            </a:prstGeom>
            <a:noFill/>
          </p:spPr>
          <p:txBody>
            <a:bodyPr vert="vert" wrap="square" lIns="0" tIns="0" rIns="0" bIns="0" rtlCol="0" anchor="ctr">
              <a:noAutofit/>
            </a:bodyPr>
            <a:lstStyle/>
            <a:p>
              <a:pPr algn="r"/>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grpSp>
      <p:grpSp>
        <p:nvGrpSpPr>
          <p:cNvPr id="14" name="Group 13">
            <a:extLst>
              <a:ext uri="{FF2B5EF4-FFF2-40B4-BE49-F238E27FC236}">
                <a16:creationId xmlns:a16="http://schemas.microsoft.com/office/drawing/2014/main" id="{19D37E77-59F8-4D93-B4B5-3A5F0D56ACDB}"/>
              </a:ext>
            </a:extLst>
          </p:cNvPr>
          <p:cNvGrpSpPr/>
          <p:nvPr userDrawn="1"/>
        </p:nvGrpSpPr>
        <p:grpSpPr>
          <a:xfrm>
            <a:off x="-372596" y="1333500"/>
            <a:ext cx="288032" cy="1126773"/>
            <a:chOff x="-372596" y="1333500"/>
            <a:chExt cx="288032" cy="1126773"/>
          </a:xfrm>
        </p:grpSpPr>
        <p:cxnSp>
          <p:nvCxnSpPr>
            <p:cNvPr id="15" name="Straight Arrow Connector 14">
              <a:extLst>
                <a:ext uri="{FF2B5EF4-FFF2-40B4-BE49-F238E27FC236}">
                  <a16:creationId xmlns:a16="http://schemas.microsoft.com/office/drawing/2014/main" id="{1A9E53A6-4695-4FA2-8A5B-F5255C3D3184}"/>
                </a:ext>
              </a:extLst>
            </p:cNvPr>
            <p:cNvCxnSpPr>
              <a:cxnSpLocks/>
            </p:cNvCxnSpPr>
            <p:nvPr userDrawn="1"/>
          </p:nvCxnSpPr>
          <p:spPr bwMode="gray">
            <a:xfrm rot="5400000" flipH="1">
              <a:off x="-390581" y="1495500"/>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191EF2C-121C-41C1-A174-10361856D26C}"/>
                </a:ext>
              </a:extLst>
            </p:cNvPr>
            <p:cNvSpPr txBox="1"/>
            <p:nvPr userDrawn="1"/>
          </p:nvSpPr>
          <p:spPr bwMode="gray">
            <a:xfrm>
              <a:off x="-316686" y="1709576"/>
              <a:ext cx="176211" cy="750697"/>
            </a:xfrm>
            <a:prstGeom prst="rect">
              <a:avLst/>
            </a:prstGeom>
            <a:noFill/>
          </p:spPr>
          <p:txBody>
            <a:bodyPr vert="vert" wrap="square" lIns="0" tIns="0" rIns="0" bIns="0" rtlCol="0" anchor="ctr">
              <a:noAutofit/>
            </a:bodyPr>
            <a:lstStyle/>
            <a:p>
              <a:pPr algn="l"/>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844F7EF7-1907-40B8-B1B5-FAF73558299F}"/>
                </a:ext>
              </a:extLst>
            </p:cNvPr>
            <p:cNvCxnSpPr/>
            <p:nvPr userDrawn="1"/>
          </p:nvCxnSpPr>
          <p:spPr bwMode="gray">
            <a:xfrm rot="5400000" flipH="1" flipV="1">
              <a:off x="-228581" y="1189485"/>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F6548E30-5CA1-4D70-913B-0CAAA4F7D41F}"/>
              </a:ext>
            </a:extLst>
          </p:cNvPr>
          <p:cNvGrpSpPr/>
          <p:nvPr userDrawn="1"/>
        </p:nvGrpSpPr>
        <p:grpSpPr>
          <a:xfrm>
            <a:off x="10545255" y="-324736"/>
            <a:ext cx="1126045" cy="288032"/>
            <a:chOff x="4190429" y="-307484"/>
            <a:chExt cx="1126045" cy="288032"/>
          </a:xfrm>
        </p:grpSpPr>
        <p:cxnSp>
          <p:nvCxnSpPr>
            <p:cNvPr id="19" name="Straight Connector 18">
              <a:extLst>
                <a:ext uri="{FF2B5EF4-FFF2-40B4-BE49-F238E27FC236}">
                  <a16:creationId xmlns:a16="http://schemas.microsoft.com/office/drawing/2014/main" id="{1ED35FFF-110D-4F8B-AA1F-44697DA0CB61}"/>
                </a:ext>
              </a:extLst>
            </p:cNvPr>
            <p:cNvCxnSpPr/>
            <p:nvPr userDrawn="1"/>
          </p:nvCxnSpPr>
          <p:spPr bwMode="gray">
            <a:xfrm flipH="1" flipV="1">
              <a:off x="5316473" y="-307484"/>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86118C4-5964-476A-B1D2-C2FF2959E7B6}"/>
                </a:ext>
              </a:extLst>
            </p:cNvPr>
            <p:cNvCxnSpPr/>
            <p:nvPr userDrawn="1"/>
          </p:nvCxnSpPr>
          <p:spPr bwMode="gray">
            <a:xfrm rot="10800000" flipH="1" flipV="1">
              <a:off x="4992472" y="-163468"/>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1879DEF-ECE8-4AA7-B81C-1E7DFA84CB73}"/>
                </a:ext>
              </a:extLst>
            </p:cNvPr>
            <p:cNvSpPr txBox="1"/>
            <p:nvPr userDrawn="1"/>
          </p:nvSpPr>
          <p:spPr bwMode="gray">
            <a:xfrm rot="16200000">
              <a:off x="4477672" y="-538818"/>
              <a:ext cx="176211" cy="750697"/>
            </a:xfrm>
            <a:prstGeom prst="rect">
              <a:avLst/>
            </a:prstGeom>
            <a:noFill/>
          </p:spPr>
          <p:txBody>
            <a:bodyPr vert="vert" wrap="square" lIns="0" tIns="0" rIns="0" bIns="0" rtlCol="0" anchor="ctr">
              <a:noAutofit/>
            </a:bodyPr>
            <a:lstStyle/>
            <a:p>
              <a:pPr algn="r"/>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grpSp>
      <p:grpSp>
        <p:nvGrpSpPr>
          <p:cNvPr id="22" name="Group 21">
            <a:extLst>
              <a:ext uri="{FF2B5EF4-FFF2-40B4-BE49-F238E27FC236}">
                <a16:creationId xmlns:a16="http://schemas.microsoft.com/office/drawing/2014/main" id="{83755324-BC60-4C52-8058-E48DDD6C1377}"/>
              </a:ext>
            </a:extLst>
          </p:cNvPr>
          <p:cNvGrpSpPr/>
          <p:nvPr userDrawn="1"/>
        </p:nvGrpSpPr>
        <p:grpSpPr>
          <a:xfrm>
            <a:off x="520700" y="-324736"/>
            <a:ext cx="1126773" cy="288032"/>
            <a:chOff x="723601" y="-307484"/>
            <a:chExt cx="1126773" cy="288032"/>
          </a:xfrm>
        </p:grpSpPr>
        <p:cxnSp>
          <p:nvCxnSpPr>
            <p:cNvPr id="23" name="Straight Arrow Connector 22">
              <a:extLst>
                <a:ext uri="{FF2B5EF4-FFF2-40B4-BE49-F238E27FC236}">
                  <a16:creationId xmlns:a16="http://schemas.microsoft.com/office/drawing/2014/main" id="{27EF88E2-39CF-4443-BC0D-B25238CFA8A8}"/>
                </a:ext>
              </a:extLst>
            </p:cNvPr>
            <p:cNvCxnSpPr>
              <a:cxnSpLocks/>
            </p:cNvCxnSpPr>
            <p:nvPr userDrawn="1"/>
          </p:nvCxnSpPr>
          <p:spPr bwMode="gray">
            <a:xfrm flipH="1">
              <a:off x="723601" y="-163468"/>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6ACBBCE-8E97-4A55-9046-172EBB2D8DA0}"/>
                </a:ext>
              </a:extLst>
            </p:cNvPr>
            <p:cNvSpPr txBox="1"/>
            <p:nvPr userDrawn="1"/>
          </p:nvSpPr>
          <p:spPr bwMode="gray">
            <a:xfrm rot="16200000">
              <a:off x="1386920" y="-538816"/>
              <a:ext cx="176211" cy="750697"/>
            </a:xfrm>
            <a:prstGeom prst="rect">
              <a:avLst/>
            </a:prstGeom>
            <a:noFill/>
          </p:spPr>
          <p:txBody>
            <a:bodyPr vert="vert" wrap="square" lIns="0" tIns="0" rIns="0" bIns="0" rtlCol="0" anchor="ctr">
              <a:noAutofit/>
            </a:bodyPr>
            <a:lstStyle/>
            <a:p>
              <a:pPr algn="l"/>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cxnSp>
          <p:nvCxnSpPr>
            <p:cNvPr id="25" name="Straight Connector 24">
              <a:extLst>
                <a:ext uri="{FF2B5EF4-FFF2-40B4-BE49-F238E27FC236}">
                  <a16:creationId xmlns:a16="http://schemas.microsoft.com/office/drawing/2014/main" id="{5F31033F-DD44-4C6C-8A7B-83506019FF0F}"/>
                </a:ext>
              </a:extLst>
            </p:cNvPr>
            <p:cNvCxnSpPr/>
            <p:nvPr userDrawn="1"/>
          </p:nvCxnSpPr>
          <p:spPr bwMode="gray">
            <a:xfrm flipH="1" flipV="1">
              <a:off x="723601" y="-307484"/>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9BC4CA56-6A05-43BA-8FAD-A8D49B310F84}"/>
              </a:ext>
            </a:extLst>
          </p:cNvPr>
          <p:cNvGrpSpPr/>
          <p:nvPr userDrawn="1"/>
        </p:nvGrpSpPr>
        <p:grpSpPr>
          <a:xfrm>
            <a:off x="12258675" y="4800328"/>
            <a:ext cx="288032" cy="1126045"/>
            <a:chOff x="-372596" y="4800328"/>
            <a:chExt cx="288032" cy="1126045"/>
          </a:xfrm>
        </p:grpSpPr>
        <p:cxnSp>
          <p:nvCxnSpPr>
            <p:cNvPr id="27" name="Straight Connector 26">
              <a:extLst>
                <a:ext uri="{FF2B5EF4-FFF2-40B4-BE49-F238E27FC236}">
                  <a16:creationId xmlns:a16="http://schemas.microsoft.com/office/drawing/2014/main" id="{630C17F1-6B65-4802-A7F1-EA42B0F40CBD}"/>
                </a:ext>
              </a:extLst>
            </p:cNvPr>
            <p:cNvCxnSpPr/>
            <p:nvPr userDrawn="1"/>
          </p:nvCxnSpPr>
          <p:spPr bwMode="gray">
            <a:xfrm rot="5400000" flipH="1" flipV="1">
              <a:off x="-228581" y="5782357"/>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63ECC7B-8473-42E6-8F28-1C0DD233D483}"/>
                </a:ext>
              </a:extLst>
            </p:cNvPr>
            <p:cNvCxnSpPr/>
            <p:nvPr userDrawn="1"/>
          </p:nvCxnSpPr>
          <p:spPr bwMode="gray">
            <a:xfrm rot="16200000" flipH="1" flipV="1">
              <a:off x="-390581" y="5764371"/>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05041108-452C-4AB8-89A4-A168CA5FBF02}"/>
                </a:ext>
              </a:extLst>
            </p:cNvPr>
            <p:cNvSpPr txBox="1"/>
            <p:nvPr userDrawn="1"/>
          </p:nvSpPr>
          <p:spPr bwMode="gray">
            <a:xfrm>
              <a:off x="-316685" y="4800328"/>
              <a:ext cx="176211" cy="750697"/>
            </a:xfrm>
            <a:prstGeom prst="rect">
              <a:avLst/>
            </a:prstGeom>
            <a:noFill/>
          </p:spPr>
          <p:txBody>
            <a:bodyPr vert="vert" wrap="square" lIns="0" tIns="0" rIns="0" bIns="0" rtlCol="0" anchor="ctr">
              <a:noAutofit/>
            </a:bodyPr>
            <a:lstStyle/>
            <a:p>
              <a:pPr algn="r"/>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grpSp>
      <p:grpSp>
        <p:nvGrpSpPr>
          <p:cNvPr id="30" name="Group 29">
            <a:extLst>
              <a:ext uri="{FF2B5EF4-FFF2-40B4-BE49-F238E27FC236}">
                <a16:creationId xmlns:a16="http://schemas.microsoft.com/office/drawing/2014/main" id="{9B7A3301-C25A-44EC-926F-F157C612C8DC}"/>
              </a:ext>
            </a:extLst>
          </p:cNvPr>
          <p:cNvGrpSpPr/>
          <p:nvPr userDrawn="1"/>
        </p:nvGrpSpPr>
        <p:grpSpPr>
          <a:xfrm>
            <a:off x="12258675" y="1333500"/>
            <a:ext cx="288032" cy="1126773"/>
            <a:chOff x="-372596" y="1333500"/>
            <a:chExt cx="288032" cy="1126773"/>
          </a:xfrm>
        </p:grpSpPr>
        <p:cxnSp>
          <p:nvCxnSpPr>
            <p:cNvPr id="31" name="Straight Arrow Connector 30">
              <a:extLst>
                <a:ext uri="{FF2B5EF4-FFF2-40B4-BE49-F238E27FC236}">
                  <a16:creationId xmlns:a16="http://schemas.microsoft.com/office/drawing/2014/main" id="{C7C4E317-7726-4DCE-A1A9-69E6519547E6}"/>
                </a:ext>
              </a:extLst>
            </p:cNvPr>
            <p:cNvCxnSpPr>
              <a:cxnSpLocks/>
            </p:cNvCxnSpPr>
            <p:nvPr userDrawn="1"/>
          </p:nvCxnSpPr>
          <p:spPr bwMode="gray">
            <a:xfrm rot="5400000" flipH="1">
              <a:off x="-390581" y="1495500"/>
              <a:ext cx="324000" cy="1"/>
            </a:xfrm>
            <a:prstGeom prst="straightConnector1">
              <a:avLst/>
            </a:prstGeom>
            <a:ln w="127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82F5E635-E440-4015-B8BD-BBB7FB43F596}"/>
                </a:ext>
              </a:extLst>
            </p:cNvPr>
            <p:cNvSpPr txBox="1"/>
            <p:nvPr userDrawn="1"/>
          </p:nvSpPr>
          <p:spPr bwMode="gray">
            <a:xfrm>
              <a:off x="-316686" y="1709576"/>
              <a:ext cx="176211" cy="750697"/>
            </a:xfrm>
            <a:prstGeom prst="rect">
              <a:avLst/>
            </a:prstGeom>
            <a:noFill/>
          </p:spPr>
          <p:txBody>
            <a:bodyPr vert="vert" wrap="square" lIns="0" tIns="0" rIns="0" bIns="0" rtlCol="0" anchor="ctr">
              <a:noAutofit/>
            </a:bodyPr>
            <a:lstStyle/>
            <a:p>
              <a:pPr algn="l"/>
              <a:r>
                <a:rPr lang="en-US" sz="1000">
                  <a:solidFill>
                    <a:schemeClr val="bg1">
                      <a:lumMod val="50000"/>
                    </a:schemeClr>
                  </a:solidFill>
                  <a:latin typeface="Arial" panose="020B0604020202020204" pitchFamily="34" charset="0"/>
                  <a:cs typeface="Arial" panose="020B0604020202020204" pitchFamily="34" charset="0"/>
                </a:rPr>
                <a:t>Content</a:t>
              </a:r>
              <a:r>
                <a:rPr lang="en-US" sz="1000" baseline="0">
                  <a:solidFill>
                    <a:schemeClr val="bg1">
                      <a:lumMod val="50000"/>
                    </a:schemeClr>
                  </a:solidFill>
                  <a:latin typeface="Arial" panose="020B0604020202020204" pitchFamily="34" charset="0"/>
                  <a:cs typeface="Arial" panose="020B0604020202020204" pitchFamily="34" charset="0"/>
                </a:rPr>
                <a:t> area</a:t>
              </a:r>
              <a:endParaRPr lang="de-DE" sz="1000">
                <a:solidFill>
                  <a:schemeClr val="bg1">
                    <a:lumMod val="50000"/>
                  </a:schemeClr>
                </a:solidFill>
                <a:latin typeface="Arial" panose="020B0604020202020204" pitchFamily="34" charset="0"/>
                <a:cs typeface="Arial" panose="020B0604020202020204" pitchFamily="34" charset="0"/>
              </a:endParaRPr>
            </a:p>
          </p:txBody>
        </p:sp>
        <p:cxnSp>
          <p:nvCxnSpPr>
            <p:cNvPr id="33" name="Straight Connector 32">
              <a:extLst>
                <a:ext uri="{FF2B5EF4-FFF2-40B4-BE49-F238E27FC236}">
                  <a16:creationId xmlns:a16="http://schemas.microsoft.com/office/drawing/2014/main" id="{7F3DB176-FB9F-4AE2-99D7-038C39E96C22}"/>
                </a:ext>
              </a:extLst>
            </p:cNvPr>
            <p:cNvCxnSpPr/>
            <p:nvPr userDrawn="1"/>
          </p:nvCxnSpPr>
          <p:spPr bwMode="gray">
            <a:xfrm rot="5400000" flipH="1" flipV="1">
              <a:off x="-228581" y="1189485"/>
              <a:ext cx="1" cy="28803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55E08926-D425-44C8-8918-255D549993F5}"/>
              </a:ext>
            </a:extLst>
          </p:cNvPr>
          <p:cNvSpPr txBox="1"/>
          <p:nvPr userDrawn="1"/>
        </p:nvSpPr>
        <p:spPr>
          <a:xfrm>
            <a:off x="8783320" y="6275345"/>
            <a:ext cx="2887980" cy="365125"/>
          </a:xfrm>
          <a:prstGeom prst="rect">
            <a:avLst/>
          </a:prstGeom>
          <a:noFill/>
        </p:spPr>
        <p:txBody>
          <a:bodyPr wrap="square" lIns="0" tIns="0" rIns="0" bIns="0" rtlCol="0" anchor="ctr">
            <a:noAutofit/>
          </a:bodyPr>
          <a:lstStyle/>
          <a:p>
            <a:pPr algn="r"/>
            <a:fld id="{B3396F17-9707-4D1A-96B3-8DAF3ED3EB3E}" type="slidenum">
              <a:rPr lang="en-GB" sz="1200" smtClean="0"/>
              <a:pPr algn="r"/>
              <a:t>‹#›</a:t>
            </a:fld>
            <a:endParaRPr lang="en-GB" sz="1200"/>
          </a:p>
        </p:txBody>
      </p:sp>
      <p:sp>
        <p:nvSpPr>
          <p:cNvPr id="34" name="TextBox 33">
            <a:extLst>
              <a:ext uri="{FF2B5EF4-FFF2-40B4-BE49-F238E27FC236}">
                <a16:creationId xmlns:a16="http://schemas.microsoft.com/office/drawing/2014/main" id="{50FA4A00-40BA-4D29-AFA4-747D250AB5D2}"/>
              </a:ext>
            </a:extLst>
          </p:cNvPr>
          <p:cNvSpPr txBox="1"/>
          <p:nvPr userDrawn="1"/>
        </p:nvSpPr>
        <p:spPr>
          <a:xfrm>
            <a:off x="520700" y="6309425"/>
            <a:ext cx="1472845" cy="276999"/>
          </a:xfrm>
          <a:prstGeom prst="rect">
            <a:avLst/>
          </a:prstGeom>
          <a:noFill/>
        </p:spPr>
        <p:txBody>
          <a:bodyPr wrap="square" lIns="0" rIns="0" rtlCol="0">
            <a:noAutofit/>
          </a:bodyPr>
          <a:lstStyle/>
          <a:p>
            <a:r>
              <a:rPr lang="en-GB" sz="1200" b="1">
                <a:solidFill>
                  <a:srgbClr val="000000"/>
                </a:solidFill>
              </a:rPr>
              <a:t>frontier</a:t>
            </a:r>
            <a:r>
              <a:rPr lang="en-GB" sz="1200" b="1"/>
              <a:t> </a:t>
            </a:r>
            <a:r>
              <a:rPr lang="en-GB" sz="1200" b="1">
                <a:solidFill>
                  <a:srgbClr val="A6A6A6"/>
                </a:solidFill>
              </a:rPr>
              <a:t>economics</a:t>
            </a:r>
          </a:p>
        </p:txBody>
      </p:sp>
    </p:spTree>
    <p:extLst>
      <p:ext uri="{BB962C8B-B14F-4D97-AF65-F5344CB8AC3E}">
        <p14:creationId xmlns:p14="http://schemas.microsoft.com/office/powerpoint/2010/main" val="2521483538"/>
      </p:ext>
    </p:extLst>
  </p:cSld>
  <p:clrMap bg1="lt1" tx1="dk1" bg2="lt2" tx2="dk2" accent1="accent1" accent2="accent2" accent3="accent3" accent4="accent4" accent5="accent5" accent6="accent6" hlink="hlink" folHlink="folHlink"/>
  <p:sldLayoutIdLst>
    <p:sldLayoutId id="2147483839" r:id="rId1"/>
    <p:sldLayoutId id="2147483851" r:id="rId2"/>
    <p:sldLayoutId id="2147483843" r:id="rId3"/>
    <p:sldLayoutId id="2147483852" r:id="rId4"/>
    <p:sldLayoutId id="2147483845" r:id="rId5"/>
    <p:sldLayoutId id="2147483844" r:id="rId6"/>
    <p:sldLayoutId id="2147483847" r:id="rId7"/>
    <p:sldLayoutId id="2147483850" r:id="rId8"/>
    <p:sldLayoutId id="2147483848" r:id="rId9"/>
    <p:sldLayoutId id="2147483849" r:id="rId10"/>
    <p:sldLayoutId id="2147483842" r:id="rId11"/>
    <p:sldLayoutId id="2147483853" r:id="rId12"/>
    <p:sldLayoutId id="2147483854" r:id="rId13"/>
  </p:sldLayoutIdLst>
  <p:hf sldNum="0" hdr="0" dt="0"/>
  <p:txStyles>
    <p:titleStyle>
      <a:lvl1pPr algn="l" defTabSz="914400" rtl="0" eaLnBrk="1" latinLnBrk="0" hangingPunct="1">
        <a:lnSpc>
          <a:spcPct val="125000"/>
        </a:lnSpc>
        <a:spcBef>
          <a:spcPct val="0"/>
        </a:spcBef>
        <a:buNone/>
        <a:defRPr lang="en-GB" sz="2800" kern="1200" cap="none" baseline="0">
          <a:solidFill>
            <a:schemeClr val="bg2"/>
          </a:solidFill>
          <a:latin typeface="+mj-lt"/>
          <a:ea typeface="+mj-ea"/>
          <a:cs typeface="Arial" panose="020B0604020202020204" pitchFamily="34" charset="0"/>
        </a:defRPr>
      </a:lvl1pPr>
    </p:titleStyle>
    <p:body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36" userDrawn="1">
          <p15:clr>
            <a:srgbClr val="F26B43"/>
          </p15:clr>
        </p15:guide>
        <p15:guide id="2" pos="325" userDrawn="1">
          <p15:clr>
            <a:srgbClr val="F26B43"/>
          </p15:clr>
        </p15:guide>
        <p15:guide id="3" pos="7353" userDrawn="1">
          <p15:clr>
            <a:srgbClr val="F26B43"/>
          </p15:clr>
        </p15:guide>
        <p15:guide id="4" orient="horz" pos="3864" userDrawn="1">
          <p15:clr>
            <a:srgbClr val="F26B43"/>
          </p15:clr>
        </p15:guide>
        <p15:guide id="5" orient="horz" pos="840" userDrawn="1">
          <p15:clr>
            <a:srgbClr val="F26B43"/>
          </p15:clr>
        </p15:guide>
        <p15:guide id="6" orient="horz" pos="71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ustomXml" Target="../../customXml/item14.xml"/><Relationship Id="rId2" Type="http://schemas.openxmlformats.org/officeDocument/2006/relationships/tags" Target="../tags/tag5.xml"/><Relationship Id="rId1" Type="http://schemas.openxmlformats.org/officeDocument/2006/relationships/customXml" Target="../../customXml/item15.xml"/><Relationship Id="rId5" Type="http://schemas.openxmlformats.org/officeDocument/2006/relationships/slideLayout" Target="../slideLayouts/slideLayout13.xml"/><Relationship Id="rId4" Type="http://schemas.openxmlformats.org/officeDocument/2006/relationships/tags" Target="../tags/tag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notesSlide" Target="../notesSlides/notesSlide1.xml"/><Relationship Id="rId16" Type="http://schemas.openxmlformats.org/officeDocument/2006/relationships/image" Target="../media/image17.svg"/><Relationship Id="rId20" Type="http://schemas.openxmlformats.org/officeDocument/2006/relationships/image" Target="../media/image21.svg"/><Relationship Id="rId1" Type="http://schemas.openxmlformats.org/officeDocument/2006/relationships/slideLayout" Target="../slideLayouts/slideLayout7.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3" Type="http://schemas.openxmlformats.org/officeDocument/2006/relationships/image" Target="../media/image23.svg"/><Relationship Id="rId7" Type="http://schemas.openxmlformats.org/officeDocument/2006/relationships/image" Target="../media/image27.sv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34.png"/><Relationship Id="rId1" Type="http://schemas.openxmlformats.org/officeDocument/2006/relationships/slideLayout" Target="../slideLayouts/slideLayout4.xml"/><Relationship Id="rId5" Type="http://schemas.openxmlformats.org/officeDocument/2006/relationships/image" Target="../media/image37.svg"/><Relationship Id="rId4" Type="http://schemas.openxmlformats.org/officeDocument/2006/relationships/image" Target="../media/image36.png"/></Relationships>
</file>

<file path=ppt/slides/_rels/slide9.xml.rels><?xml version="1.0" encoding="UTF-8" standalone="yes"?>
<Relationships xmlns="http://schemas.openxmlformats.org/package/2006/relationships"><Relationship Id="rId3" Type="http://schemas.openxmlformats.org/officeDocument/2006/relationships/customXml" Target="../../customXml/item16.xml"/><Relationship Id="rId2" Type="http://schemas.openxmlformats.org/officeDocument/2006/relationships/tags" Target="../tags/tag13.xml"/><Relationship Id="rId1" Type="http://schemas.openxmlformats.org/officeDocument/2006/relationships/customXml" Target="../../customXml/item17.xml"/><Relationship Id="rId5" Type="http://schemas.openxmlformats.org/officeDocument/2006/relationships/slideLayout" Target="../slideLayouts/slideLayout13.xml"/><Relationship Id="rId4"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34A0-479E-456F-9B67-6A83C90E7A0A}"/>
              </a:ext>
            </a:extLst>
          </p:cNvPr>
          <p:cNvSpPr>
            <a:spLocks noGrp="1"/>
          </p:cNvSpPr>
          <p:nvPr>
            <p:ph type="title"/>
            <p:custDataLst>
              <p:tags r:id="rId1"/>
            </p:custDataLst>
          </p:nvPr>
        </p:nvSpPr>
        <p:spPr/>
        <p:txBody>
          <a:bodyPr>
            <a:noAutofit/>
          </a:bodyPr>
          <a:lstStyle/>
          <a:p>
            <a:r>
              <a:rPr lang="en-GB"/>
              <a:t>Impact of recent economic trends on pubs and breweries</a:t>
            </a:r>
          </a:p>
        </p:txBody>
      </p:sp>
      <p:sp>
        <p:nvSpPr>
          <p:cNvPr id="3" name="Text Placeholder 2">
            <a:extLst>
              <a:ext uri="{FF2B5EF4-FFF2-40B4-BE49-F238E27FC236}">
                <a16:creationId xmlns:a16="http://schemas.microsoft.com/office/drawing/2014/main" id="{8A93E8F8-9FC8-475A-B9F4-0331C3F816ED}"/>
              </a:ext>
            </a:extLst>
          </p:cNvPr>
          <p:cNvSpPr>
            <a:spLocks noGrp="1"/>
          </p:cNvSpPr>
          <p:nvPr>
            <p:ph type="body" sz="quarter" idx="10"/>
            <p:custDataLst>
              <p:tags r:id="rId2"/>
            </p:custDataLst>
          </p:nvPr>
        </p:nvSpPr>
        <p:spPr/>
        <p:txBody>
          <a:bodyPr>
            <a:noAutofit/>
          </a:bodyPr>
          <a:lstStyle/>
          <a:p>
            <a:r>
              <a:rPr lang="en-GB"/>
              <a:t>A report produced for the BBPA</a:t>
            </a:r>
          </a:p>
        </p:txBody>
      </p:sp>
      <p:sp>
        <p:nvSpPr>
          <p:cNvPr id="4" name="Text Placeholder 3">
            <a:extLst>
              <a:ext uri="{FF2B5EF4-FFF2-40B4-BE49-F238E27FC236}">
                <a16:creationId xmlns:a16="http://schemas.microsoft.com/office/drawing/2014/main" id="{682A74D1-376E-4CAE-B201-81DFAE5C5C73}"/>
              </a:ext>
            </a:extLst>
          </p:cNvPr>
          <p:cNvSpPr>
            <a:spLocks noGrp="1"/>
          </p:cNvSpPr>
          <p:nvPr>
            <p:ph type="body" sz="quarter" idx="11"/>
            <p:custDataLst>
              <p:tags r:id="rId3"/>
            </p:custDataLst>
          </p:nvPr>
        </p:nvSpPr>
        <p:spPr/>
        <p:txBody>
          <a:bodyPr>
            <a:noAutofit/>
          </a:bodyPr>
          <a:lstStyle/>
          <a:p>
            <a:r>
              <a:rPr lang="en-GB"/>
              <a:t>March 2025</a:t>
            </a:r>
          </a:p>
        </p:txBody>
      </p:sp>
    </p:spTree>
    <p:extLst>
      <p:ext uri="{BB962C8B-B14F-4D97-AF65-F5344CB8AC3E}">
        <p14:creationId xmlns:p14="http://schemas.microsoft.com/office/powerpoint/2010/main" val="366455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8EB77-92BF-923E-6E74-32A9351B1B50}"/>
              </a:ext>
            </a:extLst>
          </p:cNvPr>
          <p:cNvSpPr>
            <a:spLocks noGrp="1"/>
          </p:cNvSpPr>
          <p:nvPr>
            <p:ph type="title"/>
          </p:nvPr>
        </p:nvSpPr>
        <p:spPr/>
        <p:txBody>
          <a:bodyPr/>
          <a:lstStyle/>
          <a:p>
            <a:r>
              <a:rPr lang="en-GB"/>
              <a:t>The sector is now operating with higher costs which have largely been passed through as higher prices</a:t>
            </a:r>
          </a:p>
        </p:txBody>
      </p:sp>
      <p:sp>
        <p:nvSpPr>
          <p:cNvPr id="3" name="Text Placeholder 2">
            <a:extLst>
              <a:ext uri="{FF2B5EF4-FFF2-40B4-BE49-F238E27FC236}">
                <a16:creationId xmlns:a16="http://schemas.microsoft.com/office/drawing/2014/main" id="{05AC06F5-4767-0023-ECB9-95B70C3F9FB1}"/>
              </a:ext>
            </a:extLst>
          </p:cNvPr>
          <p:cNvSpPr txBox="1">
            <a:spLocks/>
          </p:cNvSpPr>
          <p:nvPr/>
        </p:nvSpPr>
        <p:spPr>
          <a:xfrm>
            <a:off x="520698" y="1333500"/>
            <a:ext cx="6021504" cy="4676775"/>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Bef>
                <a:spcPct val="0"/>
              </a:spcBef>
              <a:spcAft>
                <a:spcPts val="800"/>
              </a:spcAft>
              <a:buNone/>
            </a:pPr>
            <a:r>
              <a:rPr lang="en-GB" sz="1400">
                <a:solidFill>
                  <a:srgbClr val="2F6F7A"/>
                </a:solidFill>
                <a:latin typeface="+mj-lt"/>
                <a:ea typeface="+mj-ea"/>
                <a:cs typeface="Arial"/>
              </a:rPr>
              <a:t>Since 2019, successive economic shocks have increased costs for brewers and pubs. While inflation has now eased, these costs have stabilised at a much higher level.</a:t>
            </a:r>
          </a:p>
          <a:p>
            <a:pPr marL="285750" lvl="1" indent="-285750">
              <a:lnSpc>
                <a:spcPct val="110000"/>
              </a:lnSpc>
              <a:spcAft>
                <a:spcPts val="600"/>
              </a:spcAft>
              <a:buFont typeface="Wingdings" panose="05000000000000000000" pitchFamily="2" charset="2"/>
              <a:buChar char="§"/>
            </a:pPr>
            <a:r>
              <a:rPr lang="en-GB">
                <a:solidFill>
                  <a:schemeClr val="tx1"/>
                </a:solidFill>
              </a:rPr>
              <a:t>Rising costs across energy, raw materials, labour, and logistics have reshaped the sector’s cost base.</a:t>
            </a:r>
          </a:p>
          <a:p>
            <a:pPr marL="285750" lvl="1" indent="-285750">
              <a:lnSpc>
                <a:spcPct val="110000"/>
              </a:lnSpc>
              <a:spcAft>
                <a:spcPts val="600"/>
              </a:spcAft>
              <a:buFont typeface="Wingdings" panose="05000000000000000000" pitchFamily="2" charset="2"/>
              <a:buChar char="§"/>
            </a:pPr>
            <a:r>
              <a:rPr lang="en-GB">
                <a:solidFill>
                  <a:schemeClr val="tx1"/>
                </a:solidFill>
              </a:rPr>
              <a:t>While inflation has slowed, key input costs remain above 2019 levels, resulting in sustained cost pressures of 11% for brewers and 38% for pubs.</a:t>
            </a:r>
          </a:p>
          <a:p>
            <a:pPr lvl="1">
              <a:lnSpc>
                <a:spcPct val="110000"/>
              </a:lnSpc>
              <a:spcAft>
                <a:spcPts val="600"/>
              </a:spcAft>
              <a:buNone/>
            </a:pPr>
            <a:r>
              <a:rPr lang="en-GB" sz="1400">
                <a:solidFill>
                  <a:srgbClr val="2F6F7A"/>
                </a:solidFill>
                <a:latin typeface="+mj-lt"/>
                <a:ea typeface="+mj-ea"/>
                <a:cs typeface="Arial"/>
              </a:rPr>
              <a:t>Most of these cost increases have been passed through—first to pubs, then to consumers—resulting in higher beer and food prices.</a:t>
            </a:r>
          </a:p>
          <a:p>
            <a:pPr marL="285750" lvl="1" indent="-285750">
              <a:lnSpc>
                <a:spcPct val="110000"/>
              </a:lnSpc>
              <a:spcAft>
                <a:spcPts val="600"/>
              </a:spcAft>
              <a:buFont typeface="Wingdings" panose="05000000000000000000" pitchFamily="2" charset="2"/>
              <a:buChar char="§"/>
            </a:pPr>
            <a:r>
              <a:rPr lang="en-GB">
                <a:solidFill>
                  <a:schemeClr val="tx1"/>
                </a:solidFill>
              </a:rPr>
              <a:t>Brewers have largely passed higher input costs onto pubs through increased wholesale prices.</a:t>
            </a:r>
          </a:p>
          <a:p>
            <a:pPr marL="285750" lvl="1" indent="-285750">
              <a:lnSpc>
                <a:spcPct val="110000"/>
              </a:lnSpc>
              <a:spcAft>
                <a:spcPts val="600"/>
              </a:spcAft>
              <a:buFont typeface="Wingdings" panose="05000000000000000000" pitchFamily="2" charset="2"/>
              <a:buChar char="§"/>
            </a:pPr>
            <a:r>
              <a:rPr lang="en-GB">
                <a:solidFill>
                  <a:schemeClr val="tx1"/>
                </a:solidFill>
              </a:rPr>
              <a:t>Pubs, in turn, have raised beer and food prices, with the average price of a pint up 24% since 2019.</a:t>
            </a:r>
          </a:p>
          <a:p>
            <a:pPr marL="285750" lvl="1" indent="-285750">
              <a:lnSpc>
                <a:spcPct val="110000"/>
              </a:lnSpc>
              <a:spcAft>
                <a:spcPts val="600"/>
              </a:spcAft>
              <a:buFont typeface="Wingdings" panose="05000000000000000000" pitchFamily="2" charset="2"/>
              <a:buChar char="§"/>
            </a:pPr>
            <a:r>
              <a:rPr lang="en-GB">
                <a:solidFill>
                  <a:schemeClr val="tx1"/>
                </a:solidFill>
              </a:rPr>
              <a:t>While this has protected margins, it has also impacted consumer behaviour, with some price-sensitive customers reducing spend. –Total beer sales in 2024 by volume fell 1% year-on-year (-0.5% on trade and -1.3% off trade)</a:t>
            </a:r>
          </a:p>
          <a:p>
            <a:pPr marL="285750" lvl="1" indent="-285750">
              <a:lnSpc>
                <a:spcPct val="110000"/>
              </a:lnSpc>
              <a:spcAft>
                <a:spcPts val="600"/>
              </a:spcAft>
              <a:buFont typeface="Wingdings" panose="05000000000000000000" pitchFamily="2" charset="2"/>
              <a:buChar char="§"/>
            </a:pPr>
            <a:r>
              <a:rPr lang="en-GB">
                <a:solidFill>
                  <a:schemeClr val="tx1"/>
                </a:solidFill>
              </a:rPr>
              <a:t>With input costs remaining high, elevated prices are now the norm, and further increases remain a risk into 2025.</a:t>
            </a:r>
          </a:p>
        </p:txBody>
      </p:sp>
      <p:sp>
        <p:nvSpPr>
          <p:cNvPr id="7" name="TextBox 6">
            <a:extLst>
              <a:ext uri="{FF2B5EF4-FFF2-40B4-BE49-F238E27FC236}">
                <a16:creationId xmlns:a16="http://schemas.microsoft.com/office/drawing/2014/main" id="{A8108D2B-E767-3BA6-FFAC-FB7F6E62FC33}"/>
              </a:ext>
            </a:extLst>
          </p:cNvPr>
          <p:cNvSpPr txBox="1"/>
          <p:nvPr/>
        </p:nvSpPr>
        <p:spPr>
          <a:xfrm>
            <a:off x="7036526" y="1333500"/>
            <a:ext cx="4752026" cy="276225"/>
          </a:xfrm>
          <a:prstGeom prst="rect">
            <a:avLst/>
          </a:prstGeom>
          <a:solidFill>
            <a:schemeClr val="bg1"/>
          </a:solidFill>
        </p:spPr>
        <p:txBody>
          <a:bodyPr wrap="square" lIns="0" tIns="0" rIns="0" bIns="0" rtlCol="0" anchor="ctr">
            <a:noAutofit/>
          </a:bodyPr>
          <a:lstStyle/>
          <a:p>
            <a:r>
              <a:rPr lang="en-GB" sz="1200" b="1"/>
              <a:t>Despite large increases in the price of beer since 2023</a:t>
            </a:r>
          </a:p>
        </p:txBody>
      </p:sp>
      <p:sp>
        <p:nvSpPr>
          <p:cNvPr id="8" name="TextBox 7">
            <a:extLst>
              <a:ext uri="{FF2B5EF4-FFF2-40B4-BE49-F238E27FC236}">
                <a16:creationId xmlns:a16="http://schemas.microsoft.com/office/drawing/2014/main" id="{31938127-D115-22BE-3D5C-7A0947CE1955}"/>
              </a:ext>
            </a:extLst>
          </p:cNvPr>
          <p:cNvSpPr txBox="1"/>
          <p:nvPr/>
        </p:nvSpPr>
        <p:spPr>
          <a:xfrm>
            <a:off x="7034938" y="3928254"/>
            <a:ext cx="4636362" cy="276225"/>
          </a:xfrm>
          <a:prstGeom prst="rect">
            <a:avLst/>
          </a:prstGeom>
          <a:solidFill>
            <a:schemeClr val="bg1"/>
          </a:solidFill>
        </p:spPr>
        <p:txBody>
          <a:bodyPr wrap="square" lIns="0" tIns="0" rIns="0" bIns="0" rtlCol="0" anchor="ctr">
            <a:noAutofit/>
          </a:bodyPr>
          <a:lstStyle/>
          <a:p>
            <a:r>
              <a:rPr lang="en-GB" sz="1200" b="1"/>
              <a:t>…Turnover of food and beverages has remained fairly constant</a:t>
            </a:r>
          </a:p>
        </p:txBody>
      </p:sp>
      <p:pic>
        <p:nvPicPr>
          <p:cNvPr id="10" name="Picture 9">
            <a:extLst>
              <a:ext uri="{FF2B5EF4-FFF2-40B4-BE49-F238E27FC236}">
                <a16:creationId xmlns:a16="http://schemas.microsoft.com/office/drawing/2014/main" id="{3A36FE2A-80C3-7710-642F-9822828C3A75}"/>
              </a:ext>
            </a:extLst>
          </p:cNvPr>
          <p:cNvPicPr>
            <a:picLocks noChangeAspect="1"/>
          </p:cNvPicPr>
          <p:nvPr/>
        </p:nvPicPr>
        <p:blipFill>
          <a:blip r:embed="rId2"/>
          <a:stretch>
            <a:fillRect/>
          </a:stretch>
        </p:blipFill>
        <p:spPr>
          <a:xfrm>
            <a:off x="6947852" y="4181059"/>
            <a:ext cx="4462466" cy="1947258"/>
          </a:xfrm>
          <a:prstGeom prst="rect">
            <a:avLst/>
          </a:prstGeom>
        </p:spPr>
      </p:pic>
      <p:pic>
        <p:nvPicPr>
          <p:cNvPr id="4" name="Picture 3">
            <a:extLst>
              <a:ext uri="{FF2B5EF4-FFF2-40B4-BE49-F238E27FC236}">
                <a16:creationId xmlns:a16="http://schemas.microsoft.com/office/drawing/2014/main" id="{012930D2-99F8-2CE2-9ECB-801AB34F433F}"/>
              </a:ext>
            </a:extLst>
          </p:cNvPr>
          <p:cNvPicPr>
            <a:picLocks noChangeAspect="1"/>
          </p:cNvPicPr>
          <p:nvPr/>
        </p:nvPicPr>
        <p:blipFill>
          <a:blip r:embed="rId3"/>
          <a:stretch>
            <a:fillRect/>
          </a:stretch>
        </p:blipFill>
        <p:spPr>
          <a:xfrm>
            <a:off x="7034938" y="1609725"/>
            <a:ext cx="4423399" cy="2215818"/>
          </a:xfrm>
          <a:prstGeom prst="rect">
            <a:avLst/>
          </a:prstGeom>
        </p:spPr>
      </p:pic>
    </p:spTree>
    <p:extLst>
      <p:ext uri="{BB962C8B-B14F-4D97-AF65-F5344CB8AC3E}">
        <p14:creationId xmlns:p14="http://schemas.microsoft.com/office/powerpoint/2010/main" val="1840151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330E5-3660-449D-9B38-8D9A4F7BE720}"/>
              </a:ext>
            </a:extLst>
          </p:cNvPr>
          <p:cNvSpPr>
            <a:spLocks noGrp="1"/>
          </p:cNvSpPr>
          <p:nvPr>
            <p:ph type="title"/>
          </p:nvPr>
        </p:nvSpPr>
        <p:spPr/>
        <p:txBody>
          <a:bodyPr/>
          <a:lstStyle/>
          <a:p>
            <a:r>
              <a:rPr lang="en-GB"/>
              <a:t>The worst cost pressures facing brewers have stabilised, but further cost pressures are expected particularly due to reform of packaging regulation</a:t>
            </a:r>
          </a:p>
        </p:txBody>
      </p:sp>
      <p:sp>
        <p:nvSpPr>
          <p:cNvPr id="5" name="Text Placeholder 2">
            <a:extLst>
              <a:ext uri="{FF2B5EF4-FFF2-40B4-BE49-F238E27FC236}">
                <a16:creationId xmlns:a16="http://schemas.microsoft.com/office/drawing/2014/main" id="{1AFC995D-AC07-6AD7-ACB7-F6AA31F37934}"/>
              </a:ext>
            </a:extLst>
          </p:cNvPr>
          <p:cNvSpPr txBox="1">
            <a:spLocks/>
          </p:cNvSpPr>
          <p:nvPr/>
        </p:nvSpPr>
        <p:spPr>
          <a:xfrm>
            <a:off x="520697" y="1333501"/>
            <a:ext cx="6866221" cy="4705350"/>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Aft>
                <a:spcPts val="600"/>
              </a:spcAft>
              <a:buNone/>
            </a:pPr>
            <a:r>
              <a:rPr lang="en-GB" sz="1400">
                <a:solidFill>
                  <a:srgbClr val="2F6F7A"/>
                </a:solidFill>
                <a:latin typeface="Franklin Gothic Medium Cond"/>
                <a:cs typeface="Arial"/>
              </a:rPr>
              <a:t>Any relief from previous cost pressures is being offset by rising labour costs – NLW, NMW and NICs – and new packaging regulation costs from PRNs and EPR.</a:t>
            </a:r>
          </a:p>
          <a:p>
            <a:pPr marL="285750" lvl="1" indent="-285750">
              <a:lnSpc>
                <a:spcPct val="110000"/>
              </a:lnSpc>
              <a:spcAft>
                <a:spcPts val="600"/>
              </a:spcAft>
              <a:buFont typeface="Wingdings" panose="05000000000000000000" pitchFamily="2" charset="2"/>
              <a:buChar char="§"/>
            </a:pPr>
            <a:r>
              <a:rPr lang="en-GB">
                <a:solidFill>
                  <a:schemeClr val="tx1"/>
                </a:solidFill>
              </a:rPr>
              <a:t>Above-inflation increases in labour costs are the primary driver of cost pressures - production, distribution and sales &amp; admin costs all impacted.</a:t>
            </a:r>
          </a:p>
          <a:p>
            <a:pPr marL="285750" lvl="1" indent="-285750">
              <a:lnSpc>
                <a:spcPct val="110000"/>
              </a:lnSpc>
              <a:spcAft>
                <a:spcPts val="600"/>
              </a:spcAft>
              <a:buFont typeface="Wingdings" panose="05000000000000000000" pitchFamily="2" charset="2"/>
              <a:buChar char="§"/>
            </a:pPr>
            <a:r>
              <a:rPr lang="en-GB">
                <a:solidFill>
                  <a:schemeClr val="tx1"/>
                </a:solidFill>
              </a:rPr>
              <a:t>Packaging cost are also a key cost increase – driven by changes to PRNs and new EPR charges. There is some uncertainty on the final cost of EPR, and the precise increases faced by brewers will depend on contracts in place and the reliance on glass. But for some brewers, the increase could be up to 10% </a:t>
            </a:r>
          </a:p>
          <a:p>
            <a:pPr marL="285750" lvl="1" indent="-285750">
              <a:lnSpc>
                <a:spcPct val="110000"/>
              </a:lnSpc>
              <a:spcAft>
                <a:spcPts val="600"/>
              </a:spcAft>
              <a:buFont typeface="Wingdings" panose="05000000000000000000" pitchFamily="2" charset="2"/>
              <a:buChar char="§"/>
            </a:pPr>
            <a:r>
              <a:rPr lang="en-GB">
                <a:solidFill>
                  <a:schemeClr val="tx1"/>
                </a:solidFill>
              </a:rPr>
              <a:t>Raw material and utilities costs are beginning to fall – though only partially. Contract timing means </a:t>
            </a:r>
            <a:r>
              <a:rPr lang="en-GB"/>
              <a:t>some brewers benefit from lower prices now, while others must wait until later in 2025.</a:t>
            </a:r>
          </a:p>
          <a:p>
            <a:pPr marL="285750" lvl="1" indent="-285750">
              <a:lnSpc>
                <a:spcPct val="110000"/>
              </a:lnSpc>
              <a:spcAft>
                <a:spcPts val="600"/>
              </a:spcAft>
              <a:buFont typeface="Wingdings" panose="05000000000000000000" pitchFamily="2" charset="2"/>
              <a:buChar char="§"/>
            </a:pPr>
            <a:r>
              <a:rPr lang="en-GB">
                <a:solidFill>
                  <a:schemeClr val="tx1"/>
                </a:solidFill>
              </a:rPr>
              <a:t>While utility and raw material costs are forecast to decrease further, these markets are volatile (e.g. tariffs), creating uncertainty. In contrast, regulatory-driven cost increases will materialise.</a:t>
            </a:r>
          </a:p>
          <a:p>
            <a:pPr marL="285750" lvl="1" indent="-285750">
              <a:lnSpc>
                <a:spcPct val="110000"/>
              </a:lnSpc>
              <a:spcAft>
                <a:spcPts val="600"/>
              </a:spcAft>
              <a:buFont typeface="Wingdings" panose="05000000000000000000" pitchFamily="2" charset="2"/>
              <a:buChar char="§"/>
            </a:pPr>
            <a:r>
              <a:rPr lang="en-GB">
                <a:solidFill>
                  <a:schemeClr val="tx1"/>
                </a:solidFill>
              </a:rPr>
              <a:t>Some breweries have already or plan to lower ABV to 3.4% to benefit from August 2023 duty changes, reducing their duty costs. However, this saving won't apply to all breweries.</a:t>
            </a:r>
          </a:p>
          <a:p>
            <a:pPr lvl="1">
              <a:lnSpc>
                <a:spcPct val="110000"/>
              </a:lnSpc>
              <a:spcAft>
                <a:spcPts val="600"/>
              </a:spcAft>
              <a:buNone/>
            </a:pPr>
            <a:r>
              <a:rPr lang="en-GB" sz="1400">
                <a:solidFill>
                  <a:srgbClr val="2F6F7A"/>
                </a:solidFill>
                <a:latin typeface="+mj-lt"/>
                <a:ea typeface="+mj-ea"/>
                <a:cs typeface="Arial"/>
              </a:rPr>
              <a:t>Strong competition in the market means brewers have low margins –this makes it challenging to absorb costs, but sustained price rises are impacting volumes.</a:t>
            </a:r>
          </a:p>
          <a:p>
            <a:pPr marL="285750" lvl="1" indent="-285750">
              <a:lnSpc>
                <a:spcPct val="110000"/>
              </a:lnSpc>
              <a:spcAft>
                <a:spcPts val="600"/>
              </a:spcAft>
              <a:buFont typeface="Wingdings" panose="05000000000000000000" pitchFamily="2" charset="2"/>
              <a:buChar char="§"/>
            </a:pPr>
            <a:r>
              <a:rPr lang="en-GB">
                <a:solidFill>
                  <a:schemeClr val="tx1"/>
                </a:solidFill>
                <a:cs typeface="Arial"/>
              </a:rPr>
              <a:t>Brewers typically operate with very slim margins: ~3%. This makes absorbing any cost increases challenging. </a:t>
            </a:r>
          </a:p>
          <a:p>
            <a:pPr marL="285750" lvl="1" indent="-285750">
              <a:lnSpc>
                <a:spcPct val="110000"/>
              </a:lnSpc>
              <a:spcAft>
                <a:spcPts val="600"/>
              </a:spcAft>
              <a:buFont typeface="Wingdings" panose="05000000000000000000" pitchFamily="2" charset="2"/>
              <a:buChar char="§"/>
            </a:pPr>
            <a:r>
              <a:rPr lang="en-GB">
                <a:solidFill>
                  <a:schemeClr val="tx1"/>
                </a:solidFill>
                <a:cs typeface="Arial"/>
              </a:rPr>
              <a:t>Revenues are being maintained but largely driven by higher prices, </a:t>
            </a:r>
            <a:r>
              <a:rPr lang="en-GB">
                <a:solidFill>
                  <a:schemeClr val="tx1"/>
                </a:solidFill>
              </a:rPr>
              <a:t>inflation adjusted expenditure on beer is falling as volumes of sales are falling.</a:t>
            </a:r>
            <a:endParaRPr lang="en-GB">
              <a:solidFill>
                <a:schemeClr val="tx1"/>
              </a:solidFill>
              <a:cs typeface="Arial"/>
            </a:endParaRPr>
          </a:p>
        </p:txBody>
      </p:sp>
      <p:graphicFrame>
        <p:nvGraphicFramePr>
          <p:cNvPr id="8" name="Table 7">
            <a:extLst>
              <a:ext uri="{FF2B5EF4-FFF2-40B4-BE49-F238E27FC236}">
                <a16:creationId xmlns:a16="http://schemas.microsoft.com/office/drawing/2014/main" id="{57B4C8B9-D907-505A-046B-2E1495793954}"/>
              </a:ext>
            </a:extLst>
          </p:cNvPr>
          <p:cNvGraphicFramePr>
            <a:graphicFrameLocks noGrp="1"/>
          </p:cNvGraphicFramePr>
          <p:nvPr>
            <p:custDataLst>
              <p:tags r:id="rId1"/>
            </p:custDataLst>
            <p:extLst>
              <p:ext uri="{D42A27DB-BD31-4B8C-83A1-F6EECF244321}">
                <p14:modId xmlns:p14="http://schemas.microsoft.com/office/powerpoint/2010/main" val="785737479"/>
              </p:ext>
            </p:extLst>
          </p:nvPr>
        </p:nvGraphicFramePr>
        <p:xfrm>
          <a:off x="7437120" y="1188533"/>
          <a:ext cx="4234178" cy="3954971"/>
        </p:xfrm>
        <a:graphic>
          <a:graphicData uri="http://schemas.openxmlformats.org/drawingml/2006/table">
            <a:tbl>
              <a:tblPr firstRow="1" firstCol="1">
                <a:tableStyleId>{5C22544A-7EE6-4342-B048-85BDC9FD1C3A}</a:tableStyleId>
              </a:tblPr>
              <a:tblGrid>
                <a:gridCol w="1402080">
                  <a:extLst>
                    <a:ext uri="{9D8B030D-6E8A-4147-A177-3AD203B41FA5}">
                      <a16:colId xmlns:a16="http://schemas.microsoft.com/office/drawing/2014/main" val="3381271383"/>
                    </a:ext>
                  </a:extLst>
                </a:gridCol>
                <a:gridCol w="894460">
                  <a:extLst>
                    <a:ext uri="{9D8B030D-6E8A-4147-A177-3AD203B41FA5}">
                      <a16:colId xmlns:a16="http://schemas.microsoft.com/office/drawing/2014/main" val="2392464377"/>
                    </a:ext>
                  </a:extLst>
                </a:gridCol>
                <a:gridCol w="1091822">
                  <a:extLst>
                    <a:ext uri="{9D8B030D-6E8A-4147-A177-3AD203B41FA5}">
                      <a16:colId xmlns:a16="http://schemas.microsoft.com/office/drawing/2014/main" val="3663908777"/>
                    </a:ext>
                  </a:extLst>
                </a:gridCol>
                <a:gridCol w="845816">
                  <a:extLst>
                    <a:ext uri="{9D8B030D-6E8A-4147-A177-3AD203B41FA5}">
                      <a16:colId xmlns:a16="http://schemas.microsoft.com/office/drawing/2014/main" val="2892536010"/>
                    </a:ext>
                  </a:extLst>
                </a:gridCol>
              </a:tblGrid>
              <a:tr h="285149">
                <a:tc rowSpan="2">
                  <a:txBody>
                    <a:bodyPr/>
                    <a:lstStyle/>
                    <a:p>
                      <a:pPr marL="0" lvl="0" indent="0"/>
                      <a:r>
                        <a:rPr lang="en-GB" sz="1200" b="1">
                          <a:solidFill>
                            <a:srgbClr val="37424A"/>
                          </a:solidFill>
                        </a:rPr>
                        <a:t>Illustrative brewer cost base *</a:t>
                      </a: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2">
                  <a:txBody>
                    <a:bodyPr/>
                    <a:lstStyle/>
                    <a:p>
                      <a:pPr marL="0" lvl="0" indent="0" algn="ctr"/>
                      <a:r>
                        <a:rPr lang="en-GB" sz="1200">
                          <a:solidFill>
                            <a:srgbClr val="971B2F"/>
                          </a:solidFill>
                        </a:rPr>
                        <a:t>Change</a:t>
                      </a: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p>
                      <a:pPr marL="0" lvl="0" indent="0" algn="ctr"/>
                      <a:r>
                        <a:rPr lang="en-GB" sz="1200" b="1">
                          <a:solidFill>
                            <a:srgbClr val="37424A"/>
                          </a:solidFill>
                        </a:rPr>
                        <a:t>2025</a:t>
                      </a:r>
                    </a:p>
                    <a:p>
                      <a:pPr marL="0" lvl="0" indent="0" algn="ctr" defTabSz="914400" rtl="0" eaLnBrk="1" latinLnBrk="0" hangingPunct="1"/>
                      <a:r>
                        <a:rPr lang="en-GB" sz="1000" b="0" i="1" kern="1200">
                          <a:solidFill>
                            <a:schemeClr val="bg2"/>
                          </a:solidFill>
                          <a:latin typeface="+mn-lt"/>
                          <a:ea typeface="+mn-ea"/>
                          <a:cs typeface="+mn-cs"/>
                        </a:rPr>
                        <a:t>% sales (gross)</a:t>
                      </a: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50535306"/>
                  </a:ext>
                </a:extLst>
              </a:tr>
              <a:tr h="443565">
                <a:tc vMerge="1">
                  <a:txBody>
                    <a:bodyPr/>
                    <a:lstStyle/>
                    <a:p>
                      <a:endParaRP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ctr"/>
                      <a:r>
                        <a:rPr lang="en-GB" sz="1200" b="1">
                          <a:solidFill>
                            <a:srgbClr val="37424A"/>
                          </a:solidFill>
                        </a:rPr>
                        <a:t>Actual</a:t>
                      </a:r>
                    </a:p>
                    <a:p>
                      <a:pPr marL="0" lvl="0" indent="0" algn="ctr"/>
                      <a:r>
                        <a:rPr lang="en-GB" sz="1000" b="0" i="1">
                          <a:solidFill>
                            <a:schemeClr val="bg2"/>
                          </a:solidFill>
                        </a:rPr>
                        <a:t>2023 v ’24</a:t>
                      </a:r>
                    </a:p>
                  </a:txBody>
                  <a:tcPr marL="7239" marR="7239" marT="7239" marB="0" anchor="ctr">
                    <a:lnL w="12700" cmpd="sng">
                      <a:noFill/>
                    </a:lnL>
                    <a:lnR w="12700" cap="flat" cmpd="sng" algn="ctr">
                      <a:solidFill>
                        <a:schemeClr val="tx1">
                          <a:lumMod val="50000"/>
                          <a:lumOff val="50000"/>
                        </a:schemeClr>
                      </a:solidFill>
                      <a:prstDash val="sysDash"/>
                      <a:round/>
                      <a:headEnd type="none" w="med" len="med"/>
                      <a:tailEnd type="none" w="med" len="med"/>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85725" lvl="0" indent="0" algn="ctr">
                        <a:tabLst>
                          <a:tab pos="0" algn="l"/>
                        </a:tabLst>
                      </a:pPr>
                      <a:r>
                        <a:rPr lang="en-GB" sz="1200" b="1">
                          <a:solidFill>
                            <a:srgbClr val="37424A"/>
                          </a:solidFill>
                        </a:rPr>
                        <a:t>Forecast</a:t>
                      </a:r>
                    </a:p>
                    <a:p>
                      <a:pPr marL="0" lvl="0" indent="0" algn="ctr"/>
                      <a:r>
                        <a:rPr lang="en-GB" sz="1000" b="0" i="1">
                          <a:solidFill>
                            <a:schemeClr val="bg2"/>
                          </a:solidFill>
                        </a:rPr>
                        <a:t>2024 v ’25</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endParaRPr/>
                    </a:p>
                  </a:txBody>
                  <a:tcPr marL="7239" marR="7239" marT="7239" marB="0" anchor="ctr">
                    <a:lnL w="12700" cmpd="sng">
                      <a:noFill/>
                    </a:lnL>
                    <a:lnR w="12700" cmpd="sng">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59527345"/>
                  </a:ext>
                </a:extLst>
              </a:tr>
              <a:tr h="374768">
                <a:tc>
                  <a:txBody>
                    <a:bodyPr/>
                    <a:lstStyle/>
                    <a:p>
                      <a:pPr marL="0" lvl="0" indent="0"/>
                      <a:r>
                        <a:rPr lang="en-GB" sz="1200" b="0">
                          <a:solidFill>
                            <a:srgbClr val="37424A"/>
                          </a:solidFill>
                        </a:rPr>
                        <a:t>Duty**</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tabLst>
                          <a:tab pos="717550" algn="l"/>
                          <a:tab pos="719138" algn="l"/>
                        </a:tabLst>
                      </a:pPr>
                      <a:r>
                        <a:rPr lang="en-GB" sz="1000" b="0">
                          <a:solidFill>
                            <a:srgbClr val="37424A"/>
                          </a:solidFill>
                        </a:rPr>
                        <a:t>1% to 3%                     </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1% to 3%</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37%</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70699529"/>
                  </a:ext>
                </a:extLst>
              </a:tr>
              <a:tr h="285149">
                <a:tc>
                  <a:txBody>
                    <a:bodyPr/>
                    <a:lstStyle/>
                    <a:p>
                      <a:pPr marL="0" lvl="0" indent="0"/>
                      <a:r>
                        <a:rPr lang="en-GB" sz="1200" b="0">
                          <a:solidFill>
                            <a:srgbClr val="37424A"/>
                          </a:solidFill>
                        </a:rPr>
                        <a:t>Production</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 </a:t>
                      </a:r>
                    </a:p>
                  </a:txBody>
                  <a:tcPr marL="7239" marR="7239" marT="7239" marB="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 </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29%</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195691"/>
                  </a:ext>
                </a:extLst>
              </a:tr>
              <a:tr h="285149">
                <a:tc>
                  <a:txBody>
                    <a:bodyPr/>
                    <a:lstStyle/>
                    <a:p>
                      <a:pPr marL="0" lvl="0" indent="0"/>
                      <a:r>
                        <a:rPr lang="en-GB" sz="1200" b="0">
                          <a:solidFill>
                            <a:srgbClr val="37424A"/>
                          </a:solidFill>
                        </a:rPr>
                        <a:t>- Raw materials</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14%</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63586408"/>
                  </a:ext>
                </a:extLst>
              </a:tr>
              <a:tr h="475248">
                <a:tc>
                  <a:txBody>
                    <a:bodyPr/>
                    <a:lstStyle/>
                    <a:p>
                      <a:pPr marL="0" lvl="0" indent="0"/>
                      <a:r>
                        <a:rPr lang="en-GB" sz="1200" b="0">
                          <a:solidFill>
                            <a:srgbClr val="37424A"/>
                          </a:solidFill>
                        </a:rPr>
                        <a:t>- Energy &amp; water</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-20%</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5%</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09163554"/>
                  </a:ext>
                </a:extLst>
              </a:tr>
              <a:tr h="475248">
                <a:tc>
                  <a:txBody>
                    <a:bodyPr/>
                    <a:lstStyle/>
                    <a:p>
                      <a:pPr marL="0" lvl="0" indent="0"/>
                      <a:r>
                        <a:rPr lang="en-GB" sz="1200" b="0">
                          <a:solidFill>
                            <a:srgbClr val="37424A"/>
                          </a:solidFill>
                        </a:rPr>
                        <a:t>- Labour (production)</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6%</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6%</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79019237"/>
                  </a:ext>
                </a:extLst>
              </a:tr>
              <a:tr h="475248">
                <a:tc>
                  <a:txBody>
                    <a:bodyPr/>
                    <a:lstStyle/>
                    <a:p>
                      <a:pPr marL="0" lvl="0" indent="0"/>
                      <a:r>
                        <a:rPr lang="en-GB" sz="1200" b="0">
                          <a:solidFill>
                            <a:srgbClr val="37424A"/>
                          </a:solidFill>
                        </a:rPr>
                        <a:t>- Other production</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5%</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5%</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4%</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89739998"/>
                  </a:ext>
                </a:extLst>
              </a:tr>
              <a:tr h="285149">
                <a:tc>
                  <a:txBody>
                    <a:bodyPr/>
                    <a:lstStyle/>
                    <a:p>
                      <a:pPr marL="0" lvl="0" indent="0"/>
                      <a:r>
                        <a:rPr lang="en-GB" sz="1200" b="0">
                          <a:solidFill>
                            <a:srgbClr val="37424A"/>
                          </a:solidFill>
                        </a:rPr>
                        <a:t>Distribution</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-5% to +5%</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7%</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54848050"/>
                  </a:ext>
                </a:extLst>
              </a:tr>
              <a:tr h="285149">
                <a:tc>
                  <a:txBody>
                    <a:bodyPr/>
                    <a:lstStyle/>
                    <a:p>
                      <a:pPr marL="0" lvl="0" indent="0"/>
                      <a:r>
                        <a:rPr lang="en-GB" sz="1200" b="0">
                          <a:solidFill>
                            <a:srgbClr val="37424A"/>
                          </a:solidFill>
                        </a:rPr>
                        <a:t>Sales &amp; admin</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5%</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5%</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23%</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37005417"/>
                  </a:ext>
                </a:extLst>
              </a:tr>
              <a:tr h="285149">
                <a:tc>
                  <a:txBody>
                    <a:bodyPr/>
                    <a:lstStyle/>
                    <a:p>
                      <a:pPr marL="0" lvl="0" indent="0"/>
                      <a:r>
                        <a:rPr lang="en-GB" sz="1200" b="0">
                          <a:solidFill>
                            <a:srgbClr val="37424A"/>
                          </a:solidFill>
                        </a:rPr>
                        <a:t>Packaging</a:t>
                      </a:r>
                    </a:p>
                  </a:txBody>
                  <a:tcPr marL="7239" marR="7239" marT="7239" marB="0" anchor="ctr">
                    <a:lnL w="12700" cmpd="sng">
                      <a:noFill/>
                    </a:lnL>
                    <a:lnR w="12700" cmpd="sng">
                      <a:noFill/>
                    </a:lnR>
                    <a:lnT w="6350" cap="flat" cmpd="sng" algn="ctr">
                      <a:solidFill>
                        <a:srgbClr val="707276"/>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-5% to +5%</a:t>
                      </a:r>
                    </a:p>
                  </a:txBody>
                  <a:tcPr marL="45720" marR="45720" anchor="ctr">
                    <a:lnL w="12700" cmpd="sng">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lvl="0" indent="0" algn="r"/>
                      <a:r>
                        <a:rPr lang="en-GB" sz="1000" b="0">
                          <a:solidFill>
                            <a:srgbClr val="37424A"/>
                          </a:solidFill>
                        </a:rPr>
                        <a:t>Up to 10%</a:t>
                      </a:r>
                    </a:p>
                  </a:txBody>
                  <a:tcPr marL="7239" marR="7239" marT="7239" marB="0" anchor="ctr">
                    <a:lnL w="12700" cap="flat" cmpd="sng" algn="ctr">
                      <a:solidFill>
                        <a:schemeClr val="tx1">
                          <a:lumMod val="50000"/>
                          <a:lumOff val="50000"/>
                        </a:schemeClr>
                      </a:solidFill>
                      <a:prstDash val="sysDash"/>
                      <a:round/>
                      <a:headEnd type="none" w="med" len="med"/>
                      <a:tailEnd type="none" w="med" len="med"/>
                    </a:lnL>
                    <a:lnR w="12700" cmpd="sng">
                      <a:noFill/>
                    </a:lnR>
                    <a:lnT w="6350" cap="flat" cmpd="sng" algn="ctr">
                      <a:solidFill>
                        <a:srgbClr val="707276"/>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fontAlgn="b"/>
                      <a:r>
                        <a:rPr lang="en-GB" sz="1000" b="0" i="0" u="none" strike="noStrike">
                          <a:effectLst/>
                          <a:latin typeface="Arial" panose="020B0604020202020204" pitchFamily="34" charset="0"/>
                        </a:rPr>
                        <a:t>2%</a:t>
                      </a:r>
                    </a:p>
                  </a:txBody>
                  <a:tcPr marL="6350" marR="6350" marT="6350" marB="0" anchor="ctr">
                    <a:lnL w="12700" cmpd="sng">
                      <a:noFill/>
                    </a:lnL>
                    <a:lnR w="12700" cmpd="sng">
                      <a:noFill/>
                    </a:lnR>
                    <a:lnT w="6350" cap="flat" cmpd="sng" algn="ctr">
                      <a:solidFill>
                        <a:srgbClr val="707276"/>
                      </a:solidFill>
                      <a:prstDash val="solid"/>
                      <a:round/>
                      <a:headEnd type="none" w="med" len="med"/>
                      <a:tailEnd type="none" w="med" len="med"/>
                    </a:lnT>
                    <a:lnB w="12700" cap="flat" cmpd="sng" algn="ctr">
                      <a:solidFill>
                        <a:srgbClr val="971B2F"/>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59425455"/>
                  </a:ext>
                </a:extLst>
              </a:tr>
            </a:tbl>
          </a:graphicData>
        </a:graphic>
      </p:graphicFrame>
      <p:sp>
        <p:nvSpPr>
          <p:cNvPr id="9" name="Arrow: Down 8">
            <a:extLst>
              <a:ext uri="{FF2B5EF4-FFF2-40B4-BE49-F238E27FC236}">
                <a16:creationId xmlns:a16="http://schemas.microsoft.com/office/drawing/2014/main" id="{F1B6B963-87EA-7EDE-42A8-312431774A65}"/>
              </a:ext>
            </a:extLst>
          </p:cNvPr>
          <p:cNvSpPr/>
          <p:nvPr/>
        </p:nvSpPr>
        <p:spPr>
          <a:xfrm>
            <a:off x="9902825" y="2638425"/>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0" name="Arrow: Down 9">
            <a:extLst>
              <a:ext uri="{FF2B5EF4-FFF2-40B4-BE49-F238E27FC236}">
                <a16:creationId xmlns:a16="http://schemas.microsoft.com/office/drawing/2014/main" id="{8F9E51BD-57A8-1B39-F424-A9A5BBA335CD}"/>
              </a:ext>
            </a:extLst>
          </p:cNvPr>
          <p:cNvSpPr/>
          <p:nvPr/>
        </p:nvSpPr>
        <p:spPr>
          <a:xfrm>
            <a:off x="8820150" y="2654300"/>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1" name="Arrow: Down 10">
            <a:extLst>
              <a:ext uri="{FF2B5EF4-FFF2-40B4-BE49-F238E27FC236}">
                <a16:creationId xmlns:a16="http://schemas.microsoft.com/office/drawing/2014/main" id="{C34C6A03-62E9-AF43-77F1-93D458C34F3F}"/>
              </a:ext>
            </a:extLst>
          </p:cNvPr>
          <p:cNvSpPr/>
          <p:nvPr/>
        </p:nvSpPr>
        <p:spPr>
          <a:xfrm>
            <a:off x="8820150" y="3019969"/>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2" name="Arrow: Down 11">
            <a:extLst>
              <a:ext uri="{FF2B5EF4-FFF2-40B4-BE49-F238E27FC236}">
                <a16:creationId xmlns:a16="http://schemas.microsoft.com/office/drawing/2014/main" id="{DD712030-FB78-BAF8-B362-1314692BF4B4}"/>
              </a:ext>
            </a:extLst>
          </p:cNvPr>
          <p:cNvSpPr/>
          <p:nvPr/>
        </p:nvSpPr>
        <p:spPr>
          <a:xfrm>
            <a:off x="9902825" y="3046841"/>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3" name="Arrow: Down 12">
            <a:extLst>
              <a:ext uri="{FF2B5EF4-FFF2-40B4-BE49-F238E27FC236}">
                <a16:creationId xmlns:a16="http://schemas.microsoft.com/office/drawing/2014/main" id="{23D64F76-964D-52CB-4993-133685F22CFA}"/>
              </a:ext>
            </a:extLst>
          </p:cNvPr>
          <p:cNvSpPr/>
          <p:nvPr/>
        </p:nvSpPr>
        <p:spPr>
          <a:xfrm rot="10800000">
            <a:off x="9902825" y="4356100"/>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4" name="Arrow: Down 13">
            <a:extLst>
              <a:ext uri="{FF2B5EF4-FFF2-40B4-BE49-F238E27FC236}">
                <a16:creationId xmlns:a16="http://schemas.microsoft.com/office/drawing/2014/main" id="{BFDD381A-3C93-26DF-83F1-9CB3EDCA502E}"/>
              </a:ext>
            </a:extLst>
          </p:cNvPr>
          <p:cNvSpPr/>
          <p:nvPr/>
        </p:nvSpPr>
        <p:spPr>
          <a:xfrm rot="10800000">
            <a:off x="9902825" y="4933950"/>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5" name="Arrow: Down 14">
            <a:extLst>
              <a:ext uri="{FF2B5EF4-FFF2-40B4-BE49-F238E27FC236}">
                <a16:creationId xmlns:a16="http://schemas.microsoft.com/office/drawing/2014/main" id="{07093404-3DA8-59A2-5873-6645DC3DEB59}"/>
              </a:ext>
            </a:extLst>
          </p:cNvPr>
          <p:cNvSpPr/>
          <p:nvPr/>
        </p:nvSpPr>
        <p:spPr>
          <a:xfrm rot="10800000">
            <a:off x="9902825" y="3524792"/>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6" name="Arrow: Down 15">
            <a:extLst>
              <a:ext uri="{FF2B5EF4-FFF2-40B4-BE49-F238E27FC236}">
                <a16:creationId xmlns:a16="http://schemas.microsoft.com/office/drawing/2014/main" id="{522E7BED-3794-91E7-FE51-AFB92D5D1F8C}"/>
              </a:ext>
            </a:extLst>
          </p:cNvPr>
          <p:cNvSpPr/>
          <p:nvPr/>
        </p:nvSpPr>
        <p:spPr>
          <a:xfrm rot="10800000">
            <a:off x="9902825" y="4658385"/>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7" name="Arrow: Down 16">
            <a:extLst>
              <a:ext uri="{FF2B5EF4-FFF2-40B4-BE49-F238E27FC236}">
                <a16:creationId xmlns:a16="http://schemas.microsoft.com/office/drawing/2014/main" id="{4E9E875F-DC20-C6D7-5DAD-B58324E609B0}"/>
              </a:ext>
            </a:extLst>
          </p:cNvPr>
          <p:cNvSpPr/>
          <p:nvPr/>
        </p:nvSpPr>
        <p:spPr>
          <a:xfrm rot="10800000">
            <a:off x="9902825" y="3984625"/>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a:solidFill>
                <a:schemeClr val="tx1"/>
              </a:solidFill>
            </a:endParaRPr>
          </a:p>
        </p:txBody>
      </p:sp>
      <p:sp>
        <p:nvSpPr>
          <p:cNvPr id="18" name="Arrow: Down 17">
            <a:extLst>
              <a:ext uri="{FF2B5EF4-FFF2-40B4-BE49-F238E27FC236}">
                <a16:creationId xmlns:a16="http://schemas.microsoft.com/office/drawing/2014/main" id="{B461ACCF-0F25-114F-5862-0C0073B03938}"/>
              </a:ext>
            </a:extLst>
          </p:cNvPr>
          <p:cNvSpPr/>
          <p:nvPr/>
        </p:nvSpPr>
        <p:spPr>
          <a:xfrm rot="10800000">
            <a:off x="8823325" y="3524792"/>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9" name="Arrow: Down 18">
            <a:extLst>
              <a:ext uri="{FF2B5EF4-FFF2-40B4-BE49-F238E27FC236}">
                <a16:creationId xmlns:a16="http://schemas.microsoft.com/office/drawing/2014/main" id="{FACDA6B9-1D4C-7C3E-27D4-731737B16911}"/>
              </a:ext>
            </a:extLst>
          </p:cNvPr>
          <p:cNvSpPr/>
          <p:nvPr/>
        </p:nvSpPr>
        <p:spPr>
          <a:xfrm rot="10800000">
            <a:off x="8820150" y="3984625"/>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0" name="Arrow: Up-Down 19">
            <a:extLst>
              <a:ext uri="{FF2B5EF4-FFF2-40B4-BE49-F238E27FC236}">
                <a16:creationId xmlns:a16="http://schemas.microsoft.com/office/drawing/2014/main" id="{FC770470-63A7-DF73-6D01-08031A2E3049}"/>
              </a:ext>
            </a:extLst>
          </p:cNvPr>
          <p:cNvSpPr/>
          <p:nvPr/>
        </p:nvSpPr>
        <p:spPr>
          <a:xfrm>
            <a:off x="8820151" y="4324707"/>
            <a:ext cx="158749" cy="208836"/>
          </a:xfrm>
          <a:prstGeom prst="upDownArrow">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1" name="Arrow: Up-Down 20">
            <a:extLst>
              <a:ext uri="{FF2B5EF4-FFF2-40B4-BE49-F238E27FC236}">
                <a16:creationId xmlns:a16="http://schemas.microsoft.com/office/drawing/2014/main" id="{EC63878D-9BE4-D395-D7C8-03064CE0CCC4}"/>
              </a:ext>
            </a:extLst>
          </p:cNvPr>
          <p:cNvSpPr/>
          <p:nvPr/>
        </p:nvSpPr>
        <p:spPr>
          <a:xfrm>
            <a:off x="8820150" y="4902557"/>
            <a:ext cx="158749" cy="208836"/>
          </a:xfrm>
          <a:prstGeom prst="upDownArrow">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3" name="Arrow: Down 22">
            <a:extLst>
              <a:ext uri="{FF2B5EF4-FFF2-40B4-BE49-F238E27FC236}">
                <a16:creationId xmlns:a16="http://schemas.microsoft.com/office/drawing/2014/main" id="{F90FAD05-9974-B8B0-5780-6E754DD579B4}"/>
              </a:ext>
            </a:extLst>
          </p:cNvPr>
          <p:cNvSpPr/>
          <p:nvPr/>
        </p:nvSpPr>
        <p:spPr>
          <a:xfrm rot="10800000">
            <a:off x="8820150" y="4658385"/>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4" name="TextBox 23">
            <a:extLst>
              <a:ext uri="{FF2B5EF4-FFF2-40B4-BE49-F238E27FC236}">
                <a16:creationId xmlns:a16="http://schemas.microsoft.com/office/drawing/2014/main" id="{1F31AC77-8A02-C147-1745-2BDBD3CB53DE}"/>
              </a:ext>
            </a:extLst>
          </p:cNvPr>
          <p:cNvSpPr txBox="1"/>
          <p:nvPr/>
        </p:nvSpPr>
        <p:spPr>
          <a:xfrm>
            <a:off x="7437120" y="5250192"/>
            <a:ext cx="4234178" cy="735498"/>
          </a:xfrm>
          <a:prstGeom prst="wedgeRectCallout">
            <a:avLst>
              <a:gd name="adj1" fmla="val 36445"/>
              <a:gd name="adj2" fmla="val -69686"/>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latin typeface="Arial" panose="020B0604020202020204" pitchFamily="34" charset="0"/>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buNone/>
            </a:pPr>
            <a:r>
              <a:rPr lang="en-GB">
                <a:solidFill>
                  <a:schemeClr val="tx2"/>
                </a:solidFill>
                <a:sym typeface=""/>
              </a:rPr>
              <a:t>The cost profile (mix) is broadly similar across brewers. However model differences can affect: a) the mix and, b) the cost pressures faced – e.g. contract timelines, reliance on draught/glass/cans, outsourced activity, product ABV</a:t>
            </a:r>
          </a:p>
        </p:txBody>
      </p:sp>
      <p:sp>
        <p:nvSpPr>
          <p:cNvPr id="26" name="Arrow: Down 25">
            <a:extLst>
              <a:ext uri="{FF2B5EF4-FFF2-40B4-BE49-F238E27FC236}">
                <a16:creationId xmlns:a16="http://schemas.microsoft.com/office/drawing/2014/main" id="{42DF89E3-3662-133F-96F7-7F4F2F0A8CCE}"/>
              </a:ext>
            </a:extLst>
          </p:cNvPr>
          <p:cNvSpPr/>
          <p:nvPr/>
        </p:nvSpPr>
        <p:spPr>
          <a:xfrm rot="10800000">
            <a:off x="8818644" y="2053565"/>
            <a:ext cx="158750" cy="146050"/>
          </a:xfrm>
          <a:prstGeom prst="downArrow">
            <a:avLst/>
          </a:prstGeom>
          <a:solidFill>
            <a:schemeClr val="bg2">
              <a:lumMod val="20000"/>
              <a:lumOff val="80000"/>
            </a:schemeClr>
          </a:solidFill>
          <a:ln w="190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7" name="TextBox 26">
            <a:extLst>
              <a:ext uri="{FF2B5EF4-FFF2-40B4-BE49-F238E27FC236}">
                <a16:creationId xmlns:a16="http://schemas.microsoft.com/office/drawing/2014/main" id="{BC942A25-E572-6A9C-3D21-A96E29611905}"/>
              </a:ext>
            </a:extLst>
          </p:cNvPr>
          <p:cNvSpPr txBox="1"/>
          <p:nvPr/>
        </p:nvSpPr>
        <p:spPr>
          <a:xfrm>
            <a:off x="7437120" y="5954396"/>
            <a:ext cx="4234178" cy="18046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l">
              <a:lnSpc>
                <a:spcPct val="100000"/>
              </a:lnSpc>
              <a:spcAft>
                <a:spcPts val="0"/>
              </a:spcAft>
              <a:buNone/>
            </a:pPr>
            <a:endParaRPr lang="en-GB" sz="900">
              <a:solidFill>
                <a:schemeClr val="bg1">
                  <a:lumMod val="50000"/>
                </a:schemeClr>
              </a:solidFill>
              <a:sym typeface=""/>
            </a:endParaRPr>
          </a:p>
        </p:txBody>
      </p:sp>
      <p:sp>
        <p:nvSpPr>
          <p:cNvPr id="28" name="Arrow: Down 27">
            <a:extLst>
              <a:ext uri="{FF2B5EF4-FFF2-40B4-BE49-F238E27FC236}">
                <a16:creationId xmlns:a16="http://schemas.microsoft.com/office/drawing/2014/main" id="{470CF0D3-DC06-2BFC-1D4E-8308E0B91227}"/>
              </a:ext>
            </a:extLst>
          </p:cNvPr>
          <p:cNvSpPr/>
          <p:nvPr/>
        </p:nvSpPr>
        <p:spPr>
          <a:xfrm rot="10800000">
            <a:off x="9902825" y="2053565"/>
            <a:ext cx="158750" cy="146050"/>
          </a:xfrm>
          <a:prstGeom prst="downArrow">
            <a:avLst/>
          </a:prstGeom>
          <a:solidFill>
            <a:schemeClr val="bg2">
              <a:lumMod val="20000"/>
              <a:lumOff val="80000"/>
            </a:schemeClr>
          </a:solidFill>
          <a:ln w="190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3" name="TextBox 2">
            <a:extLst>
              <a:ext uri="{FF2B5EF4-FFF2-40B4-BE49-F238E27FC236}">
                <a16:creationId xmlns:a16="http://schemas.microsoft.com/office/drawing/2014/main" id="{E0931680-ACCF-AB9A-B7E9-8BDEE1FDB739}"/>
              </a:ext>
            </a:extLst>
          </p:cNvPr>
          <p:cNvSpPr txBox="1"/>
          <p:nvPr/>
        </p:nvSpPr>
        <p:spPr>
          <a:xfrm>
            <a:off x="7437120" y="6134865"/>
            <a:ext cx="4234178" cy="5550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l">
              <a:lnSpc>
                <a:spcPct val="100000"/>
              </a:lnSpc>
              <a:spcAft>
                <a:spcPts val="0"/>
              </a:spcAft>
              <a:buNone/>
            </a:pPr>
            <a:r>
              <a:rPr lang="en-GB" sz="900">
                <a:solidFill>
                  <a:schemeClr val="bg1">
                    <a:lumMod val="50000"/>
                  </a:schemeClr>
                </a:solidFill>
                <a:sym typeface=""/>
              </a:rPr>
              <a:t>*Illustrative P&amp;L based on modelled impacts to 2019 P&amp;L used in previous reports and uplifting based on reported and forecasted cost changes from BBPA members</a:t>
            </a:r>
          </a:p>
          <a:p>
            <a:pPr marL="0" lvl="1" indent="0" algn="l">
              <a:lnSpc>
                <a:spcPct val="100000"/>
              </a:lnSpc>
              <a:spcAft>
                <a:spcPts val="0"/>
              </a:spcAft>
              <a:buNone/>
            </a:pPr>
            <a:r>
              <a:rPr lang="en-GB" sz="900">
                <a:solidFill>
                  <a:schemeClr val="bg1">
                    <a:lumMod val="50000"/>
                  </a:schemeClr>
                </a:solidFill>
                <a:sym typeface=""/>
              </a:rPr>
              <a:t>**Duty increases depend on draught/bottle split. Excludes changes to ABV   banding</a:t>
            </a:r>
          </a:p>
        </p:txBody>
      </p:sp>
    </p:spTree>
    <p:extLst>
      <p:ext uri="{BB962C8B-B14F-4D97-AF65-F5344CB8AC3E}">
        <p14:creationId xmlns:p14="http://schemas.microsoft.com/office/powerpoint/2010/main" val="1343726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9A9B0-EC41-4C73-B842-7A87540114FB}"/>
              </a:ext>
            </a:extLst>
          </p:cNvPr>
          <p:cNvSpPr>
            <a:spLocks noGrp="1"/>
          </p:cNvSpPr>
          <p:nvPr>
            <p:ph type="title"/>
          </p:nvPr>
        </p:nvSpPr>
        <p:spPr/>
        <p:txBody>
          <a:bodyPr/>
          <a:lstStyle/>
          <a:p>
            <a:r>
              <a:rPr lang="en-GB"/>
              <a:t>Some pressures have reduced on pubs, but they continue to face additional cost increases – particularly due to NLW, NMW, NIC and business rate changes</a:t>
            </a:r>
          </a:p>
        </p:txBody>
      </p:sp>
      <p:graphicFrame>
        <p:nvGraphicFramePr>
          <p:cNvPr id="5" name="Table 4">
            <a:extLst>
              <a:ext uri="{FF2B5EF4-FFF2-40B4-BE49-F238E27FC236}">
                <a16:creationId xmlns:a16="http://schemas.microsoft.com/office/drawing/2014/main" id="{9CDAB805-06B7-8739-5CDF-507A9D1EEC5A}"/>
              </a:ext>
            </a:extLst>
          </p:cNvPr>
          <p:cNvGraphicFramePr>
            <a:graphicFrameLocks noGrp="1"/>
          </p:cNvGraphicFramePr>
          <p:nvPr>
            <p:extLst>
              <p:ext uri="{D42A27DB-BD31-4B8C-83A1-F6EECF244321}">
                <p14:modId xmlns:p14="http://schemas.microsoft.com/office/powerpoint/2010/main" val="225110164"/>
              </p:ext>
            </p:extLst>
          </p:nvPr>
        </p:nvGraphicFramePr>
        <p:xfrm>
          <a:off x="6828934" y="1333500"/>
          <a:ext cx="4858122" cy="3487971"/>
        </p:xfrm>
        <a:graphic>
          <a:graphicData uri="http://schemas.openxmlformats.org/drawingml/2006/table">
            <a:tbl>
              <a:tblPr firstRow="1" firstCol="1" lastRow="1" bandRow="1"/>
              <a:tblGrid>
                <a:gridCol w="1810402">
                  <a:extLst>
                    <a:ext uri="{9D8B030D-6E8A-4147-A177-3AD203B41FA5}">
                      <a16:colId xmlns:a16="http://schemas.microsoft.com/office/drawing/2014/main" val="3210843634"/>
                    </a:ext>
                  </a:extLst>
                </a:gridCol>
                <a:gridCol w="1064194">
                  <a:extLst>
                    <a:ext uri="{9D8B030D-6E8A-4147-A177-3AD203B41FA5}">
                      <a16:colId xmlns:a16="http://schemas.microsoft.com/office/drawing/2014/main" val="3967585207"/>
                    </a:ext>
                  </a:extLst>
                </a:gridCol>
                <a:gridCol w="1017238">
                  <a:extLst>
                    <a:ext uri="{9D8B030D-6E8A-4147-A177-3AD203B41FA5}">
                      <a16:colId xmlns:a16="http://schemas.microsoft.com/office/drawing/2014/main" val="1950116069"/>
                    </a:ext>
                  </a:extLst>
                </a:gridCol>
                <a:gridCol w="966288">
                  <a:extLst>
                    <a:ext uri="{9D8B030D-6E8A-4147-A177-3AD203B41FA5}">
                      <a16:colId xmlns:a16="http://schemas.microsoft.com/office/drawing/2014/main" val="2868609855"/>
                    </a:ext>
                  </a:extLst>
                </a:gridCol>
              </a:tblGrid>
              <a:tr h="340076">
                <a:tc rowSpan="2">
                  <a:txBody>
                    <a:bodyPr/>
                    <a:lstStyle/>
                    <a:p>
                      <a:pPr algn="l" fontAlgn="t"/>
                      <a:r>
                        <a:rPr lang="en-GB" sz="1200" b="1" i="0" u="none" strike="noStrike">
                          <a:solidFill>
                            <a:srgbClr val="2D2926"/>
                          </a:solidFill>
                          <a:effectLst/>
                          <a:latin typeface="Arial"/>
                        </a:rPr>
                        <a:t>Illustrative pub cost Base *</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gridSpan="2">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i="0" u="none" strike="noStrike">
                          <a:solidFill>
                            <a:srgbClr val="2D2926"/>
                          </a:solidFill>
                          <a:effectLst/>
                          <a:latin typeface="Arial"/>
                        </a:rPr>
                        <a:t>Change</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hMerge="1">
                  <a:txBody>
                    <a:bodyPr/>
                    <a:lstStyle/>
                    <a:p>
                      <a:pPr marL="0" marR="0" lvl="0" indent="0" algn="r" defTabSz="914400" rtl="0" eaLnBrk="1" fontAlgn="t" latinLnBrk="0" hangingPunct="1">
                        <a:lnSpc>
                          <a:spcPct val="100000"/>
                        </a:lnSpc>
                        <a:spcBef>
                          <a:spcPts val="0"/>
                        </a:spcBef>
                        <a:spcAft>
                          <a:spcPts val="0"/>
                        </a:spcAft>
                        <a:buClrTx/>
                        <a:buSzTx/>
                        <a:buFontTx/>
                        <a:buNone/>
                        <a:tabLst/>
                        <a:defRPr/>
                      </a:pPr>
                      <a:endParaRPr lang="en-GB" sz="1200" b="1" i="0" u="none" strike="noStrike">
                        <a:solidFill>
                          <a:srgbClr val="971B2F"/>
                        </a:solidFill>
                        <a:effectLst/>
                        <a:latin typeface="Arial" panose="020B0604020202020204" pitchFamily="34" charset="0"/>
                      </a:endParaRP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rowSpan="2">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i="0" u="none" strike="noStrike" kern="1200">
                          <a:solidFill>
                            <a:srgbClr val="2D2926"/>
                          </a:solidFill>
                          <a:effectLst/>
                          <a:latin typeface="Arial"/>
                          <a:ea typeface="+mn-ea"/>
                          <a:cs typeface="+mn-cs"/>
                        </a:rPr>
                        <a:t>2025</a:t>
                      </a:r>
                    </a:p>
                    <a:p>
                      <a:pPr marL="0" marR="0" lvl="0" indent="0" algn="ctr" defTabSz="914400" rtl="0" eaLnBrk="1" fontAlgn="t" latinLnBrk="0" hangingPunct="1">
                        <a:lnSpc>
                          <a:spcPct val="100000"/>
                        </a:lnSpc>
                        <a:spcBef>
                          <a:spcPts val="0"/>
                        </a:spcBef>
                        <a:spcAft>
                          <a:spcPts val="0"/>
                        </a:spcAft>
                        <a:buClrTx/>
                        <a:buSzTx/>
                        <a:buFontTx/>
                        <a:buNone/>
                        <a:tabLst/>
                        <a:defRPr/>
                      </a:pPr>
                      <a:r>
                        <a:rPr lang="en-GB" sz="1000" b="0" i="1" u="none" strike="noStrike" kern="1200">
                          <a:solidFill>
                            <a:srgbClr val="971B2F"/>
                          </a:solidFill>
                          <a:effectLst/>
                          <a:latin typeface="Arial"/>
                          <a:ea typeface="+mn-ea"/>
                          <a:cs typeface="+mn-cs"/>
                        </a:rPr>
                        <a:t>% sales (gross)</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extLst>
                  <a:ext uri="{0D108BD9-81ED-4DB2-BD59-A6C34878D82A}">
                    <a16:rowId xmlns:a16="http://schemas.microsoft.com/office/drawing/2014/main" val="2201423918"/>
                  </a:ext>
                </a:extLst>
              </a:tr>
              <a:tr h="529007">
                <a:tc vMerge="1">
                  <a:txBody>
                    <a:bodyPr/>
                    <a:lstStyle/>
                    <a:p>
                      <a:pPr algn="l" fontAlgn="t"/>
                      <a:r>
                        <a:rPr lang="en-GB" sz="1200" b="1" i="0" u="none" strike="noStrike">
                          <a:solidFill>
                            <a:srgbClr val="971B2F"/>
                          </a:solidFill>
                          <a:effectLst/>
                          <a:latin typeface="Arial" panose="020B0604020202020204" pitchFamily="34" charset="0"/>
                        </a:rPr>
                        <a:t>Illustrative brewer P&amp;L</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i="0" u="none" strike="noStrike">
                          <a:solidFill>
                            <a:srgbClr val="2D2926"/>
                          </a:solidFill>
                          <a:effectLst/>
                          <a:latin typeface="Arial"/>
                        </a:rPr>
                        <a:t>Actual</a:t>
                      </a:r>
                    </a:p>
                    <a:p>
                      <a:pPr marL="0" marR="0" lvl="0" indent="0" algn="ctr" defTabSz="914400" rtl="0" eaLnBrk="1" fontAlgn="t" latinLnBrk="0" hangingPunct="1">
                        <a:lnSpc>
                          <a:spcPct val="100000"/>
                        </a:lnSpc>
                        <a:spcBef>
                          <a:spcPts val="0"/>
                        </a:spcBef>
                        <a:spcAft>
                          <a:spcPts val="0"/>
                        </a:spcAft>
                        <a:buClrTx/>
                        <a:buSzTx/>
                        <a:buFontTx/>
                        <a:buNone/>
                        <a:tabLst/>
                        <a:defRPr/>
                      </a:pPr>
                      <a:r>
                        <a:rPr lang="en-GB" sz="1000" b="0" i="1" u="none" strike="noStrike">
                          <a:solidFill>
                            <a:srgbClr val="971B2F"/>
                          </a:solidFill>
                          <a:effectLst/>
                          <a:latin typeface="Arial"/>
                        </a:rPr>
                        <a:t>2023 v ’24</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1200" b="1" i="0" u="none" strike="noStrike">
                          <a:solidFill>
                            <a:srgbClr val="2D2926"/>
                          </a:solidFill>
                          <a:effectLst/>
                          <a:latin typeface="Arial"/>
                        </a:rPr>
                        <a:t>Forecast</a:t>
                      </a:r>
                    </a:p>
                    <a:p>
                      <a:pPr marL="0" marR="0" lvl="0" indent="0" algn="ctr" defTabSz="914400" rtl="0" eaLnBrk="1" fontAlgn="t" latinLnBrk="0" hangingPunct="1">
                        <a:lnSpc>
                          <a:spcPct val="100000"/>
                        </a:lnSpc>
                        <a:spcBef>
                          <a:spcPts val="0"/>
                        </a:spcBef>
                        <a:spcAft>
                          <a:spcPts val="0"/>
                        </a:spcAft>
                        <a:buClrTx/>
                        <a:buSzTx/>
                        <a:buFontTx/>
                        <a:buNone/>
                        <a:tabLst/>
                        <a:defRPr/>
                      </a:pPr>
                      <a:r>
                        <a:rPr lang="en-GB" sz="1000" b="0" i="1" u="none" strike="noStrike">
                          <a:solidFill>
                            <a:srgbClr val="971B2F"/>
                          </a:solidFill>
                          <a:effectLst/>
                          <a:latin typeface="Arial"/>
                        </a:rPr>
                        <a:t>2024 v ’25</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tc vMerge="1">
                  <a:txBody>
                    <a:bodyPr/>
                    <a:lstStyle/>
                    <a:p>
                      <a:pPr algn="r" fontAlgn="t"/>
                      <a:r>
                        <a:rPr lang="en-GB" sz="1200" b="1" i="0" u="none" strike="noStrike">
                          <a:solidFill>
                            <a:srgbClr val="971B2F"/>
                          </a:solidFill>
                          <a:effectLst/>
                          <a:latin typeface="Arial" panose="020B0604020202020204" pitchFamily="34" charset="0"/>
                        </a:rPr>
                        <a:t>2024</a:t>
                      </a:r>
                    </a:p>
                    <a:p>
                      <a:pPr marL="0" marR="0" lvl="0" indent="0" algn="r" defTabSz="914400" rtl="0" eaLnBrk="1" fontAlgn="t" latinLnBrk="0" hangingPunct="1">
                        <a:lnSpc>
                          <a:spcPct val="100000"/>
                        </a:lnSpc>
                        <a:spcBef>
                          <a:spcPts val="0"/>
                        </a:spcBef>
                        <a:spcAft>
                          <a:spcPts val="0"/>
                        </a:spcAft>
                        <a:buClrTx/>
                        <a:buSzTx/>
                        <a:buFontTx/>
                        <a:buNone/>
                        <a:tabLst/>
                        <a:defRPr/>
                      </a:pPr>
                      <a:r>
                        <a:rPr lang="en-GB" sz="1200" b="1" i="0" u="none" strike="noStrike">
                          <a:solidFill>
                            <a:srgbClr val="971B2F"/>
                          </a:solidFill>
                          <a:effectLst/>
                          <a:latin typeface="Arial" panose="020B0604020202020204" pitchFamily="34" charset="0"/>
                        </a:rPr>
                        <a:t>% sales (gross)</a:t>
                      </a:r>
                    </a:p>
                  </a:txBody>
                  <a:tcPr anchor="ctr">
                    <a:lnL>
                      <a:noFill/>
                    </a:lnL>
                    <a:lnR>
                      <a:noFill/>
                    </a:lnR>
                    <a:lnT w="12700" cap="flat" cmpd="sng" algn="ctr">
                      <a:solidFill>
                        <a:srgbClr val="971B2F"/>
                      </a:solidFill>
                      <a:prstDash val="solid"/>
                      <a:round/>
                      <a:headEnd type="none" w="med" len="med"/>
                      <a:tailEnd type="none" w="med" len="med"/>
                    </a:lnT>
                    <a:lnB w="12700" cap="flat" cmpd="sng" algn="ctr">
                      <a:solidFill>
                        <a:srgbClr val="971B2F"/>
                      </a:solidFill>
                      <a:prstDash val="solid"/>
                      <a:round/>
                      <a:headEnd type="none" w="med" len="med"/>
                      <a:tailEnd type="none" w="med" len="med"/>
                    </a:lnB>
                    <a:solidFill>
                      <a:srgbClr val="FFFFFF"/>
                    </a:solidFill>
                  </a:tcPr>
                </a:tc>
                <a:extLst>
                  <a:ext uri="{0D108BD9-81ED-4DB2-BD59-A6C34878D82A}">
                    <a16:rowId xmlns:a16="http://schemas.microsoft.com/office/drawing/2014/main" val="2997483186"/>
                  </a:ext>
                </a:extLst>
              </a:tr>
              <a:tr h="340076">
                <a:tc>
                  <a:txBody>
                    <a:bodyPr/>
                    <a:lstStyle/>
                    <a:p>
                      <a:pPr algn="l" fontAlgn="t"/>
                      <a:r>
                        <a:rPr lang="en-GB" sz="1200" b="0" i="0" u="none" strike="noStrike">
                          <a:solidFill>
                            <a:srgbClr val="37424A"/>
                          </a:solidFill>
                          <a:effectLst/>
                          <a:latin typeface="Arial"/>
                        </a:rPr>
                        <a:t>COGS - drink</a:t>
                      </a:r>
                    </a:p>
                  </a:txBody>
                  <a:tcPr marL="45720" marR="45720" anchor="ctr">
                    <a:lnL>
                      <a:noFill/>
                    </a:lnL>
                    <a:lnR>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FFFFF"/>
                    </a:solidFill>
                  </a:tcPr>
                </a:tc>
                <a:tc>
                  <a:txBody>
                    <a:bodyPr/>
                    <a:lstStyle/>
                    <a:p>
                      <a:pPr algn="r" fontAlgn="t"/>
                      <a:r>
                        <a:rPr lang="en-GB" sz="1000" b="0" i="0" u="none" strike="noStrike">
                          <a:solidFill>
                            <a:srgbClr val="37424A"/>
                          </a:solidFill>
                          <a:effectLst/>
                          <a:latin typeface="Arial" panose="020B0604020202020204" pitchFamily="34" charset="0"/>
                        </a:rPr>
                        <a:t>Up to 8%</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FFFFF"/>
                    </a:solidFill>
                  </a:tcPr>
                </a:tc>
                <a:tc>
                  <a:txBody>
                    <a:bodyPr/>
                    <a:lstStyle/>
                    <a:p>
                      <a:pPr algn="r" fontAlgn="t"/>
                      <a:r>
                        <a:rPr lang="en-GB" sz="1000" b="0" i="0" u="none" strike="noStrike">
                          <a:solidFill>
                            <a:srgbClr val="37424A"/>
                          </a:solidFill>
                          <a:effectLst/>
                          <a:latin typeface="Arial" panose="020B0604020202020204" pitchFamily="34" charset="0"/>
                        </a:rPr>
                        <a:t>Up to 2%</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FFFFF"/>
                    </a:solidFill>
                  </a:tcPr>
                </a:tc>
                <a:tc>
                  <a:txBody>
                    <a:bodyPr/>
                    <a:lstStyle/>
                    <a:p>
                      <a:pPr algn="ctr" fontAlgn="b"/>
                      <a:r>
                        <a:rPr lang="en-GB" sz="1000" b="0" i="0" u="none" strike="noStrike">
                          <a:effectLst/>
                          <a:latin typeface="+mn-lt"/>
                        </a:rPr>
                        <a:t>21%</a:t>
                      </a:r>
                    </a:p>
                  </a:txBody>
                  <a:tcPr marL="6350" marR="6350" marT="6350" marB="0" anchor="ctr">
                    <a:lnL>
                      <a:noFill/>
                    </a:lnL>
                    <a:lnR>
                      <a:noFill/>
                    </a:lnR>
                    <a:lnT w="12700" cap="flat" cmpd="sng" algn="ctr">
                      <a:solidFill>
                        <a:srgbClr val="971B2F"/>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FFFFF"/>
                    </a:solidFill>
                  </a:tcPr>
                </a:tc>
                <a:extLst>
                  <a:ext uri="{0D108BD9-81ED-4DB2-BD59-A6C34878D82A}">
                    <a16:rowId xmlns:a16="http://schemas.microsoft.com/office/drawing/2014/main" val="4078274687"/>
                  </a:ext>
                </a:extLst>
              </a:tr>
              <a:tr h="340076">
                <a:tc>
                  <a:txBody>
                    <a:bodyPr/>
                    <a:lstStyle/>
                    <a:p>
                      <a:pPr algn="l" fontAlgn="t"/>
                      <a:r>
                        <a:rPr lang="en-GB" sz="1200" b="0" i="0" u="none" strike="noStrike">
                          <a:solidFill>
                            <a:srgbClr val="37424A"/>
                          </a:solidFill>
                          <a:effectLst/>
                          <a:latin typeface="Arial"/>
                        </a:rPr>
                        <a:t>COGS - food</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r" fontAlgn="t"/>
                      <a:r>
                        <a:rPr lang="en-GB" sz="1000" b="0" i="0" u="none" strike="noStrike">
                          <a:solidFill>
                            <a:srgbClr val="37424A"/>
                          </a:solidFill>
                          <a:effectLst/>
                          <a:latin typeface="Arial" panose="020B0604020202020204" pitchFamily="34" charset="0"/>
                        </a:rPr>
                        <a:t>Up to 5%</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ctr" fontAlgn="b"/>
                      <a:r>
                        <a:rPr lang="en-GB" sz="1000" b="0" i="0" u="none" strike="noStrike">
                          <a:effectLst/>
                          <a:latin typeface="+mn-lt"/>
                        </a:rPr>
                        <a:t>20%</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extLst>
                  <a:ext uri="{0D108BD9-81ED-4DB2-BD59-A6C34878D82A}">
                    <a16:rowId xmlns:a16="http://schemas.microsoft.com/office/drawing/2014/main" val="692891461"/>
                  </a:ext>
                </a:extLst>
              </a:tr>
              <a:tr h="340076">
                <a:tc>
                  <a:txBody>
                    <a:bodyPr/>
                    <a:lstStyle/>
                    <a:p>
                      <a:pPr algn="l" fontAlgn="t"/>
                      <a:r>
                        <a:rPr lang="en-GB" sz="1200" b="0" i="0" u="none" strike="noStrike">
                          <a:solidFill>
                            <a:srgbClr val="37424A"/>
                          </a:solidFill>
                          <a:effectLst/>
                          <a:latin typeface="Arial"/>
                        </a:rPr>
                        <a:t>Wages (inc. NIC)</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ctr" fontAlgn="b"/>
                      <a:r>
                        <a:rPr lang="en-GB" sz="1000" b="0" i="0" u="none" strike="noStrike">
                          <a:effectLst/>
                          <a:latin typeface="+mn-lt"/>
                        </a:rPr>
                        <a:t>35%</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extLst>
                  <a:ext uri="{0D108BD9-81ED-4DB2-BD59-A6C34878D82A}">
                    <a16:rowId xmlns:a16="http://schemas.microsoft.com/office/drawing/2014/main" val="3045644719"/>
                  </a:ext>
                </a:extLst>
              </a:tr>
              <a:tr h="461308">
                <a:tc>
                  <a:txBody>
                    <a:bodyPr/>
                    <a:lstStyle/>
                    <a:p>
                      <a:pPr algn="l" fontAlgn="t"/>
                      <a:r>
                        <a:rPr lang="en-GB" sz="1200" b="0" i="0" u="none" strike="noStrike">
                          <a:solidFill>
                            <a:srgbClr val="37424A"/>
                          </a:solidFill>
                          <a:effectLst/>
                          <a:latin typeface="Arial" panose="020B0604020202020204" pitchFamily="34" charset="0"/>
                        </a:rPr>
                        <a:t>Utilities</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GB" sz="1000" b="0" i="0" u="none" strike="noStrike">
                          <a:solidFill>
                            <a:srgbClr val="37424A"/>
                          </a:solidFill>
                          <a:effectLst/>
                          <a:latin typeface="Arial" panose="020B0604020202020204" pitchFamily="34" charset="0"/>
                        </a:rPr>
                        <a:t>Up to -10%</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ctr" fontAlgn="b"/>
                      <a:r>
                        <a:rPr lang="en-GB" sz="1000" b="0" i="0" u="none" strike="noStrike">
                          <a:effectLst/>
                          <a:latin typeface="+mn-lt"/>
                        </a:rPr>
                        <a:t>5%</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extLst>
                  <a:ext uri="{0D108BD9-81ED-4DB2-BD59-A6C34878D82A}">
                    <a16:rowId xmlns:a16="http://schemas.microsoft.com/office/drawing/2014/main" val="2875427702"/>
                  </a:ext>
                </a:extLst>
              </a:tr>
              <a:tr h="340076">
                <a:tc>
                  <a:txBody>
                    <a:bodyPr/>
                    <a:lstStyle/>
                    <a:p>
                      <a:pPr algn="l" fontAlgn="t"/>
                      <a:r>
                        <a:rPr lang="en-GB" sz="1200" b="0" i="0" u="none" strike="noStrike">
                          <a:solidFill>
                            <a:srgbClr val="37424A"/>
                          </a:solidFill>
                          <a:effectLst/>
                          <a:latin typeface="Arial" panose="020B0604020202020204" pitchFamily="34" charset="0"/>
                        </a:rPr>
                        <a:t>Repairs &amp; renewals</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ctr" fontAlgn="b"/>
                      <a:r>
                        <a:rPr lang="en-GB" sz="1000" b="0" i="0" u="none" strike="noStrike">
                          <a:effectLst/>
                          <a:latin typeface="Arial" panose="020B0604020202020204" pitchFamily="34" charset="0"/>
                        </a:rPr>
                        <a:t>2%</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extLst>
                  <a:ext uri="{0D108BD9-81ED-4DB2-BD59-A6C34878D82A}">
                    <a16:rowId xmlns:a16="http://schemas.microsoft.com/office/drawing/2014/main" val="343771441"/>
                  </a:ext>
                </a:extLst>
              </a:tr>
              <a:tr h="340076">
                <a:tc>
                  <a:txBody>
                    <a:bodyPr/>
                    <a:lstStyle/>
                    <a:p>
                      <a:pPr algn="l" fontAlgn="t"/>
                      <a:r>
                        <a:rPr lang="en-GB" sz="1200" b="0" i="0" u="none" strike="noStrike">
                          <a:solidFill>
                            <a:srgbClr val="37424A"/>
                          </a:solidFill>
                          <a:effectLst/>
                          <a:latin typeface="Arial" panose="020B0604020202020204" pitchFamily="34" charset="0"/>
                        </a:rPr>
                        <a:t>Marketing &amp; entertainment</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r" fontAlgn="t"/>
                      <a:r>
                        <a:rPr lang="en-GB" sz="1000" b="0" i="0" u="none" strike="noStrike">
                          <a:solidFill>
                            <a:srgbClr val="37424A"/>
                          </a:solidFill>
                          <a:effectLst/>
                          <a:latin typeface="Arial" panose="020B0604020202020204" pitchFamily="34" charset="0"/>
                        </a:rPr>
                        <a:t>Up to 5%</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r" fontAlgn="t"/>
                      <a:r>
                        <a:rPr lang="en-GB" sz="1000" b="0" i="0" u="none" strike="noStrike">
                          <a:solidFill>
                            <a:srgbClr val="37424A"/>
                          </a:solidFill>
                          <a:effectLst/>
                          <a:latin typeface="Arial" panose="020B0604020202020204" pitchFamily="34" charset="0"/>
                        </a:rPr>
                        <a:t>Up to 10%</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tc>
                  <a:txBody>
                    <a:bodyPr/>
                    <a:lstStyle/>
                    <a:p>
                      <a:pPr algn="ctr" fontAlgn="b"/>
                      <a:r>
                        <a:rPr lang="en-GB" sz="1000" b="0" i="0" u="none" strike="noStrike">
                          <a:effectLst/>
                          <a:latin typeface="Arial" panose="020B0604020202020204" pitchFamily="34" charset="0"/>
                        </a:rPr>
                        <a:t>2%</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rgbClr val="F4F4F4"/>
                    </a:solidFill>
                  </a:tcPr>
                </a:tc>
                <a:extLst>
                  <a:ext uri="{0D108BD9-81ED-4DB2-BD59-A6C34878D82A}">
                    <a16:rowId xmlns:a16="http://schemas.microsoft.com/office/drawing/2014/main" val="4116500495"/>
                  </a:ext>
                </a:extLst>
              </a:tr>
              <a:tr h="340076">
                <a:tc>
                  <a:txBody>
                    <a:bodyPr/>
                    <a:lstStyle/>
                    <a:p>
                      <a:pPr algn="l" fontAlgn="t"/>
                      <a:r>
                        <a:rPr lang="en-GB" sz="1200" b="0" i="0" u="none" strike="noStrike">
                          <a:solidFill>
                            <a:srgbClr val="37424A"/>
                          </a:solidFill>
                          <a:effectLst/>
                          <a:latin typeface="Arial" panose="020B0604020202020204" pitchFamily="34" charset="0"/>
                        </a:rPr>
                        <a:t>Other operating costs </a:t>
                      </a:r>
                    </a:p>
                  </a:txBody>
                  <a:tcPr marL="45720" marR="4572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5%</a:t>
                      </a:r>
                    </a:p>
                  </a:txBody>
                  <a:tcPr marL="45720" marR="45720" anchor="ctr">
                    <a:lnL>
                      <a:noFill/>
                    </a:lnL>
                    <a:lnR w="12700" cap="flat" cmpd="sng" algn="ctr">
                      <a:solidFill>
                        <a:schemeClr val="tx1">
                          <a:lumMod val="50000"/>
                          <a:lumOff val="50000"/>
                        </a:schemeClr>
                      </a:solidFill>
                      <a:prstDash val="sysDash"/>
                      <a:round/>
                      <a:headEnd type="none" w="med" len="med"/>
                      <a:tailEnd type="none" w="med" len="med"/>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r" fontAlgn="t"/>
                      <a:r>
                        <a:rPr lang="en-GB" sz="1000" b="0" i="0" u="none" strike="noStrike">
                          <a:solidFill>
                            <a:srgbClr val="37424A"/>
                          </a:solidFill>
                          <a:effectLst/>
                          <a:latin typeface="Arial" panose="020B0604020202020204" pitchFamily="34" charset="0"/>
                        </a:rPr>
                        <a:t>Up to 5%</a:t>
                      </a:r>
                    </a:p>
                  </a:txBody>
                  <a:tcPr marL="6350" marR="6350" marT="6350" marB="0" anchor="ctr">
                    <a:lnL w="12700" cap="flat" cmpd="sng" algn="ctr">
                      <a:solidFill>
                        <a:schemeClr val="tx1">
                          <a:lumMod val="50000"/>
                          <a:lumOff val="50000"/>
                        </a:schemeClr>
                      </a:solidFill>
                      <a:prstDash val="sysDash"/>
                      <a:round/>
                      <a:headEnd type="none" w="med" len="med"/>
                      <a:tailEnd type="none" w="med" len="med"/>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tc>
                  <a:txBody>
                    <a:bodyPr/>
                    <a:lstStyle/>
                    <a:p>
                      <a:pPr algn="ctr" fontAlgn="b"/>
                      <a:r>
                        <a:rPr lang="en-GB" sz="1000" b="0" i="0" u="none" strike="noStrike">
                          <a:effectLst/>
                          <a:latin typeface="Arial" panose="020B0604020202020204" pitchFamily="34" charset="0"/>
                        </a:rPr>
                        <a:t>5%</a:t>
                      </a:r>
                    </a:p>
                  </a:txBody>
                  <a:tcPr marL="6350" marR="6350" marT="6350" marB="0" anchor="ctr">
                    <a:lnL>
                      <a:noFill/>
                    </a:lnL>
                    <a:lnR>
                      <a:noFill/>
                    </a:lnR>
                    <a:lnT w="6350" cap="flat" cmpd="sng" algn="ctr">
                      <a:solidFill>
                        <a:srgbClr val="707276"/>
                      </a:solidFill>
                      <a:prstDash val="solid"/>
                      <a:round/>
                      <a:headEnd type="none" w="med" len="med"/>
                      <a:tailEnd type="none" w="med" len="med"/>
                    </a:lnT>
                    <a:lnB w="6350" cap="flat" cmpd="sng" algn="ctr">
                      <a:solidFill>
                        <a:srgbClr val="707276"/>
                      </a:solidFill>
                      <a:prstDash val="solid"/>
                      <a:round/>
                      <a:headEnd type="none" w="med" len="med"/>
                      <a:tailEnd type="none" w="med" len="med"/>
                    </a:lnB>
                    <a:solidFill>
                      <a:schemeClr val="bg1"/>
                    </a:solidFill>
                  </a:tcPr>
                </a:tc>
                <a:extLst>
                  <a:ext uri="{0D108BD9-81ED-4DB2-BD59-A6C34878D82A}">
                    <a16:rowId xmlns:a16="http://schemas.microsoft.com/office/drawing/2014/main" val="4086087246"/>
                  </a:ext>
                </a:extLst>
              </a:tr>
            </a:tbl>
          </a:graphicData>
        </a:graphic>
      </p:graphicFrame>
      <p:sp>
        <p:nvSpPr>
          <p:cNvPr id="6" name="Text Placeholder 2">
            <a:extLst>
              <a:ext uri="{FF2B5EF4-FFF2-40B4-BE49-F238E27FC236}">
                <a16:creationId xmlns:a16="http://schemas.microsoft.com/office/drawing/2014/main" id="{80BBA93D-092F-88A1-DC1E-F43A89701FCA}"/>
              </a:ext>
            </a:extLst>
          </p:cNvPr>
          <p:cNvSpPr txBox="1">
            <a:spLocks/>
          </p:cNvSpPr>
          <p:nvPr/>
        </p:nvSpPr>
        <p:spPr>
          <a:xfrm>
            <a:off x="520698" y="1333500"/>
            <a:ext cx="6021504" cy="4930775"/>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Aft>
                <a:spcPts val="600"/>
              </a:spcAft>
              <a:buNone/>
            </a:pPr>
            <a:r>
              <a:rPr lang="en-GB" sz="1400">
                <a:solidFill>
                  <a:srgbClr val="2F6F7A"/>
                </a:solidFill>
                <a:latin typeface="+mj-lt"/>
                <a:ea typeface="+mj-ea"/>
                <a:cs typeface="Arial"/>
              </a:rPr>
              <a:t>Despite previous cost pressures stabilising, labour costs and business rates are contributing to pubs facing up to 5% additional cost pressure.</a:t>
            </a:r>
          </a:p>
          <a:p>
            <a:pPr marL="285750" lvl="1" indent="-285750">
              <a:lnSpc>
                <a:spcPct val="110000"/>
              </a:lnSpc>
              <a:spcAft>
                <a:spcPts val="600"/>
              </a:spcAft>
              <a:buFont typeface="Wingdings" panose="05000000000000000000" pitchFamily="2" charset="2"/>
              <a:buChar char="§"/>
              <a:defRPr/>
            </a:pPr>
            <a:r>
              <a:rPr lang="en-GB">
                <a:solidFill>
                  <a:schemeClr val="tx1"/>
                </a:solidFill>
              </a:rPr>
              <a:t>Labour cost pressures are expected to reach up to 10% - driven by a 7% increase in the NLW, sharp rises in the NMW (16% for 18-20 year olds and 18% for 16-17 year olds), an increase in employer NICs from 13.8% to 15%, and a reduction in the NIC threshold to £5,000.</a:t>
            </a:r>
          </a:p>
          <a:p>
            <a:pPr marL="285750" lvl="1" indent="-285750">
              <a:lnSpc>
                <a:spcPct val="110000"/>
              </a:lnSpc>
              <a:spcAft>
                <a:spcPts val="600"/>
              </a:spcAft>
              <a:buFont typeface="Wingdings" panose="05000000000000000000" pitchFamily="2" charset="2"/>
              <a:buChar char="§"/>
              <a:defRPr/>
            </a:pPr>
            <a:r>
              <a:rPr lang="en-GB"/>
              <a:t>Business rate increases will add £5.5k to the average pub’s bill, while wages and repairs &amp; renewals are expected to continue rising above inflation in 2025.</a:t>
            </a:r>
          </a:p>
          <a:p>
            <a:pPr marL="285750" lvl="1" indent="-285750">
              <a:lnSpc>
                <a:spcPct val="110000"/>
              </a:lnSpc>
              <a:spcAft>
                <a:spcPts val="600"/>
              </a:spcAft>
              <a:buFont typeface="Wingdings" panose="05000000000000000000" pitchFamily="2" charset="2"/>
              <a:buChar char="§"/>
              <a:defRPr/>
            </a:pPr>
            <a:r>
              <a:rPr lang="en-GB">
                <a:solidFill>
                  <a:schemeClr val="tx1"/>
                </a:solidFill>
              </a:rPr>
              <a:t>Lower utility prices and smaller increases in food and drink costs have helped keep total cost pressures below double digits.</a:t>
            </a:r>
          </a:p>
          <a:p>
            <a:pPr lvl="1">
              <a:lnSpc>
                <a:spcPct val="110000"/>
              </a:lnSpc>
              <a:spcAft>
                <a:spcPts val="600"/>
              </a:spcAft>
              <a:buNone/>
              <a:defRPr/>
            </a:pPr>
            <a:r>
              <a:rPr lang="en-GB" sz="1400">
                <a:solidFill>
                  <a:srgbClr val="2F6F7A"/>
                </a:solidFill>
                <a:latin typeface="+mj-lt"/>
                <a:ea typeface="+mj-ea"/>
                <a:cs typeface="Arial"/>
              </a:rPr>
              <a:t>Pubs continue to adapt but cannot fully absorb rising costs</a:t>
            </a:r>
          </a:p>
          <a:p>
            <a:pPr marL="285750" lvl="1" indent="-285750">
              <a:lnSpc>
                <a:spcPct val="110000"/>
              </a:lnSpc>
              <a:spcAft>
                <a:spcPts val="600"/>
              </a:spcAft>
              <a:buFont typeface="Wingdings" panose="05000000000000000000" pitchFamily="2" charset="2"/>
              <a:buChar char="§"/>
              <a:defRPr/>
            </a:pPr>
            <a:r>
              <a:rPr lang="en-GB">
                <a:solidFill>
                  <a:schemeClr val="tx1"/>
                </a:solidFill>
              </a:rPr>
              <a:t>Pubs are mitigating these labour cost pressures by rescheduling shifts and, in some cases, reducing employment, opening hours, or closing on certain days – helping to partially offset the full cost impact.</a:t>
            </a:r>
          </a:p>
          <a:p>
            <a:pPr marL="285750" lvl="1" indent="-285750">
              <a:lnSpc>
                <a:spcPct val="110000"/>
              </a:lnSpc>
              <a:spcAft>
                <a:spcPts val="600"/>
              </a:spcAft>
              <a:buFont typeface="Wingdings" panose="05000000000000000000" pitchFamily="2" charset="2"/>
              <a:buChar char="§"/>
              <a:defRPr/>
            </a:pPr>
            <a:r>
              <a:rPr lang="en-GB"/>
              <a:t>This builds on previous measures, including reformulating menus (smaller portions, cheaper ingredients), adjusting hours to cut energy and labour costs during low demand, and absorbing some costs within margins.</a:t>
            </a:r>
          </a:p>
          <a:p>
            <a:pPr marL="285750" lvl="1" indent="-285750">
              <a:lnSpc>
                <a:spcPct val="110000"/>
              </a:lnSpc>
              <a:spcAft>
                <a:spcPts val="600"/>
              </a:spcAft>
              <a:buFont typeface="Wingdings" panose="05000000000000000000" pitchFamily="2" charset="2"/>
              <a:buChar char="§"/>
              <a:defRPr/>
            </a:pPr>
            <a:r>
              <a:rPr lang="en-GB">
                <a:solidFill>
                  <a:schemeClr val="tx1"/>
                </a:solidFill>
              </a:rPr>
              <a:t>However, these measures cannot fully offset rising costs, forcing pubs to pass them on through higher prices – the average pint is now 3% more expensive compared to last year, and could increase by 4.4% next year.</a:t>
            </a:r>
          </a:p>
        </p:txBody>
      </p:sp>
      <p:sp>
        <p:nvSpPr>
          <p:cNvPr id="7" name="TextBox 6">
            <a:extLst>
              <a:ext uri="{FF2B5EF4-FFF2-40B4-BE49-F238E27FC236}">
                <a16:creationId xmlns:a16="http://schemas.microsoft.com/office/drawing/2014/main" id="{C22FA3F7-015E-5BA3-A5C4-3FE7CA3AA871}"/>
              </a:ext>
            </a:extLst>
          </p:cNvPr>
          <p:cNvSpPr txBox="1"/>
          <p:nvPr/>
        </p:nvSpPr>
        <p:spPr>
          <a:xfrm>
            <a:off x="6813176" y="5020308"/>
            <a:ext cx="4858123" cy="928004"/>
          </a:xfrm>
          <a:prstGeom prst="wedgeRectCallout">
            <a:avLst>
              <a:gd name="adj1" fmla="val 37491"/>
              <a:gd name="adj2" fmla="val -78750"/>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latin typeface="Arial" panose="020B0604020202020204" pitchFamily="34" charset="0"/>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buNone/>
            </a:pPr>
            <a:r>
              <a:rPr lang="en-GB">
                <a:solidFill>
                  <a:schemeClr val="tx2"/>
                </a:solidFill>
                <a:sym typeface=""/>
              </a:rPr>
              <a:t>The cost profile (mix) is broadly similar across pubs, although model differences can affect: a) the mix, and b) the cost pressures faced – e.g. proposition focus (dry/wet led), ownership models, and contracts in place</a:t>
            </a:r>
          </a:p>
        </p:txBody>
      </p:sp>
      <p:sp>
        <p:nvSpPr>
          <p:cNvPr id="8" name="Arrow: Down 7">
            <a:extLst>
              <a:ext uri="{FF2B5EF4-FFF2-40B4-BE49-F238E27FC236}">
                <a16:creationId xmlns:a16="http://schemas.microsoft.com/office/drawing/2014/main" id="{428FA916-EDC5-13BE-11FA-A6E3BBE785A0}"/>
              </a:ext>
            </a:extLst>
          </p:cNvPr>
          <p:cNvSpPr/>
          <p:nvPr/>
        </p:nvSpPr>
        <p:spPr>
          <a:xfrm>
            <a:off x="8784291" y="3355975"/>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9" name="Arrow: Down 8">
            <a:extLst>
              <a:ext uri="{FF2B5EF4-FFF2-40B4-BE49-F238E27FC236}">
                <a16:creationId xmlns:a16="http://schemas.microsoft.com/office/drawing/2014/main" id="{0B31CF54-93E3-A59D-FEB7-5B186A831217}"/>
              </a:ext>
            </a:extLst>
          </p:cNvPr>
          <p:cNvSpPr/>
          <p:nvPr/>
        </p:nvSpPr>
        <p:spPr>
          <a:xfrm rot="10800000">
            <a:off x="8784291" y="4197148"/>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0" name="Arrow: Down 9">
            <a:extLst>
              <a:ext uri="{FF2B5EF4-FFF2-40B4-BE49-F238E27FC236}">
                <a16:creationId xmlns:a16="http://schemas.microsoft.com/office/drawing/2014/main" id="{BFF2D0AA-438C-DD99-84A8-C4B003685E39}"/>
              </a:ext>
            </a:extLst>
          </p:cNvPr>
          <p:cNvSpPr/>
          <p:nvPr/>
        </p:nvSpPr>
        <p:spPr>
          <a:xfrm rot="10800000">
            <a:off x="8784291" y="4591118"/>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1" name="Arrow: Down 10">
            <a:extLst>
              <a:ext uri="{FF2B5EF4-FFF2-40B4-BE49-F238E27FC236}">
                <a16:creationId xmlns:a16="http://schemas.microsoft.com/office/drawing/2014/main" id="{25BD7608-7545-0D83-77A6-9896E545246C}"/>
              </a:ext>
            </a:extLst>
          </p:cNvPr>
          <p:cNvSpPr/>
          <p:nvPr/>
        </p:nvSpPr>
        <p:spPr>
          <a:xfrm rot="10800000">
            <a:off x="8784291" y="3776280"/>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2" name="Arrow: Down 11">
            <a:extLst>
              <a:ext uri="{FF2B5EF4-FFF2-40B4-BE49-F238E27FC236}">
                <a16:creationId xmlns:a16="http://schemas.microsoft.com/office/drawing/2014/main" id="{D9843C4F-90BF-2F3D-9DF5-FA56DEAC033E}"/>
              </a:ext>
            </a:extLst>
          </p:cNvPr>
          <p:cNvSpPr/>
          <p:nvPr/>
        </p:nvSpPr>
        <p:spPr>
          <a:xfrm rot="10800000">
            <a:off x="8784291" y="2978919"/>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3" name="Arrow: Down 12">
            <a:extLst>
              <a:ext uri="{FF2B5EF4-FFF2-40B4-BE49-F238E27FC236}">
                <a16:creationId xmlns:a16="http://schemas.microsoft.com/office/drawing/2014/main" id="{7EEACABF-B85F-29AC-6745-88CB7C2C8839}"/>
              </a:ext>
            </a:extLst>
          </p:cNvPr>
          <p:cNvSpPr/>
          <p:nvPr/>
        </p:nvSpPr>
        <p:spPr>
          <a:xfrm rot="10800000">
            <a:off x="8784291" y="2310548"/>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4" name="Arrow: Down 13">
            <a:extLst>
              <a:ext uri="{FF2B5EF4-FFF2-40B4-BE49-F238E27FC236}">
                <a16:creationId xmlns:a16="http://schemas.microsoft.com/office/drawing/2014/main" id="{5AEEABB9-2C89-2883-7312-01EC80E9AA7B}"/>
              </a:ext>
            </a:extLst>
          </p:cNvPr>
          <p:cNvSpPr/>
          <p:nvPr/>
        </p:nvSpPr>
        <p:spPr>
          <a:xfrm rot="10800000">
            <a:off x="8784291" y="2631639"/>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5" name="Arrow: Down 14">
            <a:extLst>
              <a:ext uri="{FF2B5EF4-FFF2-40B4-BE49-F238E27FC236}">
                <a16:creationId xmlns:a16="http://schemas.microsoft.com/office/drawing/2014/main" id="{5EEDF95F-B96B-F1B9-17CF-596A0E52099C}"/>
              </a:ext>
            </a:extLst>
          </p:cNvPr>
          <p:cNvSpPr/>
          <p:nvPr/>
        </p:nvSpPr>
        <p:spPr>
          <a:xfrm>
            <a:off x="9851089" y="3355975"/>
            <a:ext cx="158750" cy="146050"/>
          </a:xfrm>
          <a:prstGeom prst="downArrow">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6" name="Arrow: Down 15">
            <a:extLst>
              <a:ext uri="{FF2B5EF4-FFF2-40B4-BE49-F238E27FC236}">
                <a16:creationId xmlns:a16="http://schemas.microsoft.com/office/drawing/2014/main" id="{E81C470D-4BD4-53E8-986B-0F5065D14072}"/>
              </a:ext>
            </a:extLst>
          </p:cNvPr>
          <p:cNvSpPr/>
          <p:nvPr/>
        </p:nvSpPr>
        <p:spPr>
          <a:xfrm rot="10800000">
            <a:off x="9851089" y="4197148"/>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7" name="Arrow: Down 16">
            <a:extLst>
              <a:ext uri="{FF2B5EF4-FFF2-40B4-BE49-F238E27FC236}">
                <a16:creationId xmlns:a16="http://schemas.microsoft.com/office/drawing/2014/main" id="{B9B0A971-073B-04BD-CF5C-8ADDDD8CFAC8}"/>
              </a:ext>
            </a:extLst>
          </p:cNvPr>
          <p:cNvSpPr/>
          <p:nvPr/>
        </p:nvSpPr>
        <p:spPr>
          <a:xfrm rot="10800000">
            <a:off x="9851089" y="4591118"/>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8" name="Arrow: Down 17">
            <a:extLst>
              <a:ext uri="{FF2B5EF4-FFF2-40B4-BE49-F238E27FC236}">
                <a16:creationId xmlns:a16="http://schemas.microsoft.com/office/drawing/2014/main" id="{5E899DB3-717E-433A-B91A-C71EEC5CA1EC}"/>
              </a:ext>
            </a:extLst>
          </p:cNvPr>
          <p:cNvSpPr/>
          <p:nvPr/>
        </p:nvSpPr>
        <p:spPr>
          <a:xfrm rot="10800000">
            <a:off x="9851089" y="3776280"/>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9" name="Arrow: Down 18">
            <a:extLst>
              <a:ext uri="{FF2B5EF4-FFF2-40B4-BE49-F238E27FC236}">
                <a16:creationId xmlns:a16="http://schemas.microsoft.com/office/drawing/2014/main" id="{50D15427-6269-6AEC-BC78-DE08CE85A119}"/>
              </a:ext>
            </a:extLst>
          </p:cNvPr>
          <p:cNvSpPr/>
          <p:nvPr/>
        </p:nvSpPr>
        <p:spPr>
          <a:xfrm rot="10800000">
            <a:off x="9851089" y="2978919"/>
            <a:ext cx="158750" cy="146050"/>
          </a:xfrm>
          <a:prstGeom prst="downArrow">
            <a:avLst/>
          </a:prstGeom>
          <a:solidFill>
            <a:schemeClr val="accent1"/>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0" name="Arrow: Down 19">
            <a:extLst>
              <a:ext uri="{FF2B5EF4-FFF2-40B4-BE49-F238E27FC236}">
                <a16:creationId xmlns:a16="http://schemas.microsoft.com/office/drawing/2014/main" id="{5FEDD4ED-8004-C947-31EC-E2833D0DCE2E}"/>
              </a:ext>
            </a:extLst>
          </p:cNvPr>
          <p:cNvSpPr/>
          <p:nvPr/>
        </p:nvSpPr>
        <p:spPr>
          <a:xfrm rot="10800000">
            <a:off x="9851089" y="2310548"/>
            <a:ext cx="158750" cy="146050"/>
          </a:xfrm>
          <a:prstGeom prst="downArrow">
            <a:avLst/>
          </a:prstGeom>
          <a:solidFill>
            <a:schemeClr val="bg2">
              <a:lumMod val="20000"/>
              <a:lumOff val="80000"/>
            </a:schemeClr>
          </a:solidFill>
          <a:ln w="190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1" name="Arrow: Down 20">
            <a:extLst>
              <a:ext uri="{FF2B5EF4-FFF2-40B4-BE49-F238E27FC236}">
                <a16:creationId xmlns:a16="http://schemas.microsoft.com/office/drawing/2014/main" id="{734B793F-2B36-8788-9E4D-5E07B2BA97BA}"/>
              </a:ext>
            </a:extLst>
          </p:cNvPr>
          <p:cNvSpPr/>
          <p:nvPr/>
        </p:nvSpPr>
        <p:spPr>
          <a:xfrm rot="10800000">
            <a:off x="9851089" y="2631639"/>
            <a:ext cx="158750" cy="146050"/>
          </a:xfrm>
          <a:prstGeom prst="downArrow">
            <a:avLst/>
          </a:prstGeom>
          <a:solidFill>
            <a:schemeClr val="bg2">
              <a:lumMod val="60000"/>
              <a:lumOff val="40000"/>
            </a:schemeClr>
          </a:solidFill>
          <a:ln w="1905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3" name="TextBox 2">
            <a:extLst>
              <a:ext uri="{FF2B5EF4-FFF2-40B4-BE49-F238E27FC236}">
                <a16:creationId xmlns:a16="http://schemas.microsoft.com/office/drawing/2014/main" id="{B2C9A314-52C3-4F72-4B49-E6215383D930}"/>
              </a:ext>
            </a:extLst>
          </p:cNvPr>
          <p:cNvSpPr txBox="1"/>
          <p:nvPr/>
        </p:nvSpPr>
        <p:spPr>
          <a:xfrm>
            <a:off x="6828934" y="6152621"/>
            <a:ext cx="4842363" cy="43537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l">
              <a:lnSpc>
                <a:spcPct val="100000"/>
              </a:lnSpc>
              <a:spcAft>
                <a:spcPts val="0"/>
              </a:spcAft>
              <a:buNone/>
            </a:pPr>
            <a:r>
              <a:rPr lang="en-GB" sz="900">
                <a:solidFill>
                  <a:schemeClr val="bg1">
                    <a:lumMod val="50000"/>
                  </a:schemeClr>
                </a:solidFill>
                <a:sym typeface=""/>
              </a:rPr>
              <a:t>*Illustrative P&amp;L based on modelled impacts to on “running a pub guide” 2024, and uplifting based on reported and forecasted cost changes from BBPA members </a:t>
            </a:r>
          </a:p>
          <a:p>
            <a:pPr marL="0" lvl="1" indent="0" algn="l">
              <a:lnSpc>
                <a:spcPct val="100000"/>
              </a:lnSpc>
              <a:spcAft>
                <a:spcPts val="0"/>
              </a:spcAft>
              <a:buNone/>
            </a:pPr>
            <a:r>
              <a:rPr lang="en-GB" sz="900">
                <a:solidFill>
                  <a:schemeClr val="bg1">
                    <a:lumMod val="50000"/>
                  </a:schemeClr>
                </a:solidFill>
                <a:sym typeface=""/>
              </a:rPr>
              <a:t>*Excludes rent and rates</a:t>
            </a:r>
          </a:p>
        </p:txBody>
      </p:sp>
    </p:spTree>
    <p:extLst>
      <p:ext uri="{BB962C8B-B14F-4D97-AF65-F5344CB8AC3E}">
        <p14:creationId xmlns:p14="http://schemas.microsoft.com/office/powerpoint/2010/main" val="498460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ACA3E9BC-2590-DC77-460B-4C52A8E7D45C}"/>
              </a:ext>
            </a:extLst>
          </p:cNvPr>
          <p:cNvSpPr txBox="1"/>
          <p:nvPr/>
        </p:nvSpPr>
        <p:spPr>
          <a:xfrm>
            <a:off x="8506627" y="3150848"/>
            <a:ext cx="3164673" cy="2119999"/>
          </a:xfrm>
          <a:prstGeom prst="rect">
            <a:avLst/>
          </a:prstGeom>
          <a:solidFill>
            <a:schemeClr val="accent2">
              <a:lumMod val="20000"/>
              <a:lumOff val="80000"/>
            </a:schemeClr>
          </a:solidFill>
        </p:spPr>
        <p:txBody>
          <a:bodyPr wrap="square" lIns="0" tIns="0" rIns="0" bIns="0" rtlCol="0">
            <a:noAutofit/>
          </a:bodyPr>
          <a:lstStyle/>
          <a:p>
            <a:pPr algn="r"/>
            <a:r>
              <a:rPr lang="en-GB">
                <a:latin typeface="+mj-lt"/>
              </a:rPr>
              <a:t>Other Costs £3.31</a:t>
            </a:r>
          </a:p>
          <a:p>
            <a:pPr algn="r"/>
            <a:r>
              <a:rPr lang="en-GB" sz="1200"/>
              <a:t>Cost of sales £1.26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ea typeface="+mn-ea"/>
                <a:cs typeface="+mn-cs"/>
              </a:rPr>
              <a:t>Wages £0.98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ea typeface="+mn-ea"/>
                <a:cs typeface="+mn-cs"/>
              </a:rPr>
              <a:t>Utilities £0.22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ea typeface="+mn-ea"/>
                <a:cs typeface="+mn-cs"/>
              </a:rPr>
              <a:t>Other costs £0.85</a:t>
            </a:r>
          </a:p>
          <a:p>
            <a:pPr algn="r"/>
            <a:endParaRPr lang="en-GB" sz="1600">
              <a:latin typeface="+mj-lt"/>
            </a:endParaRPr>
          </a:p>
        </p:txBody>
      </p:sp>
      <p:sp>
        <p:nvSpPr>
          <p:cNvPr id="14" name="TextBox 13">
            <a:extLst>
              <a:ext uri="{FF2B5EF4-FFF2-40B4-BE49-F238E27FC236}">
                <a16:creationId xmlns:a16="http://schemas.microsoft.com/office/drawing/2014/main" id="{090BE3CC-0898-9296-B227-4AE38F65A687}"/>
              </a:ext>
            </a:extLst>
          </p:cNvPr>
          <p:cNvSpPr txBox="1"/>
          <p:nvPr/>
        </p:nvSpPr>
        <p:spPr>
          <a:xfrm>
            <a:off x="8541701" y="1783618"/>
            <a:ext cx="3164673" cy="1373577"/>
          </a:xfrm>
          <a:prstGeom prst="rect">
            <a:avLst/>
          </a:prstGeom>
          <a:solidFill>
            <a:srgbClr val="D4F6FF"/>
          </a:solidFill>
        </p:spPr>
        <p:txBody>
          <a:bodyPr wrap="square" lIns="0" tIns="0" rIns="0" bIns="0" rtlCol="0">
            <a:noAutofit/>
          </a:bodyPr>
          <a:lstStyle/>
          <a:p>
            <a:pPr algn="r"/>
            <a:r>
              <a:rPr lang="en-GB">
                <a:latin typeface="+mj-lt"/>
              </a:rPr>
              <a:t>Tax £1.58</a:t>
            </a:r>
            <a:endParaRPr lang="en-GB">
              <a:solidFill>
                <a:srgbClr val="2D2926"/>
              </a:solidFill>
              <a:latin typeface="Arial"/>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latin typeface="Arial"/>
                <a:ea typeface="+mn-ea"/>
                <a:cs typeface="+mn-cs"/>
              </a:rPr>
              <a:t>VAT £0.80</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latin typeface="Arial"/>
                <a:ea typeface="+mn-ea"/>
                <a:cs typeface="+mn-cs"/>
              </a:rPr>
              <a:t>Duty £0.48</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latin typeface="Arial"/>
                <a:ea typeface="+mn-ea"/>
                <a:cs typeface="+mn-cs"/>
              </a:rPr>
              <a:t>Business Rates £0.11*</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latin typeface="Arial"/>
                <a:ea typeface="+mn-ea"/>
                <a:cs typeface="+mn-cs"/>
              </a:rPr>
              <a:t>Employment Taxes £0.17**</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2D2926"/>
                </a:solidFill>
                <a:effectLst/>
                <a:uLnTx/>
                <a:uFillTx/>
                <a:latin typeface="Arial"/>
                <a:ea typeface="+mn-ea"/>
                <a:cs typeface="+mn-cs"/>
              </a:rPr>
              <a:t>Corporation tax £0.02</a:t>
            </a:r>
          </a:p>
        </p:txBody>
      </p:sp>
      <p:sp>
        <p:nvSpPr>
          <p:cNvPr id="18" name="TextBox 17">
            <a:extLst>
              <a:ext uri="{FF2B5EF4-FFF2-40B4-BE49-F238E27FC236}">
                <a16:creationId xmlns:a16="http://schemas.microsoft.com/office/drawing/2014/main" id="{EA703A9E-742E-3E60-6640-B1DA40F40CA1}"/>
              </a:ext>
            </a:extLst>
          </p:cNvPr>
          <p:cNvSpPr txBox="1"/>
          <p:nvPr/>
        </p:nvSpPr>
        <p:spPr>
          <a:xfrm>
            <a:off x="8508633" y="5214530"/>
            <a:ext cx="3164673" cy="307212"/>
          </a:xfrm>
          <a:prstGeom prst="rect">
            <a:avLst/>
          </a:prstGeom>
          <a:solidFill>
            <a:schemeClr val="tx1">
              <a:lumMod val="10000"/>
              <a:lumOff val="90000"/>
            </a:schemeClr>
          </a:solidFill>
        </p:spPr>
        <p:txBody>
          <a:bodyPr wrap="square" lIns="0" tIns="0" rIns="0" bIns="0" rtlCol="0" anchor="ctr">
            <a:noAutofit/>
          </a:bodyPr>
          <a:lstStyle/>
          <a:p>
            <a:pPr algn="r"/>
            <a:r>
              <a:rPr lang="en-GB">
                <a:solidFill>
                  <a:schemeClr val="accent1"/>
                </a:solidFill>
                <a:latin typeface="+mj-lt"/>
              </a:rPr>
              <a:t>Loss -£0.09</a:t>
            </a:r>
          </a:p>
        </p:txBody>
      </p:sp>
      <p:sp>
        <p:nvSpPr>
          <p:cNvPr id="17" name="TextBox 16">
            <a:extLst>
              <a:ext uri="{FF2B5EF4-FFF2-40B4-BE49-F238E27FC236}">
                <a16:creationId xmlns:a16="http://schemas.microsoft.com/office/drawing/2014/main" id="{0BA9A5B3-B5C6-5715-84AF-88B2828EC8BE}"/>
              </a:ext>
            </a:extLst>
          </p:cNvPr>
          <p:cNvSpPr txBox="1"/>
          <p:nvPr/>
        </p:nvSpPr>
        <p:spPr>
          <a:xfrm>
            <a:off x="5619750" y="4918570"/>
            <a:ext cx="3054350" cy="618135"/>
          </a:xfrm>
          <a:prstGeom prst="rect">
            <a:avLst/>
          </a:prstGeom>
          <a:solidFill>
            <a:schemeClr val="tx1">
              <a:lumMod val="10000"/>
              <a:lumOff val="90000"/>
            </a:schemeClr>
          </a:solidFill>
        </p:spPr>
        <p:txBody>
          <a:bodyPr wrap="square" lIns="0" tIns="0" rIns="0" bIns="0" rtlCol="0">
            <a:noAutofit/>
          </a:bodyPr>
          <a:lstStyle/>
          <a:p>
            <a:pPr algn="l"/>
            <a:r>
              <a:rPr lang="en-GB">
                <a:solidFill>
                  <a:schemeClr val="accent4"/>
                </a:solidFill>
                <a:latin typeface="+mj-lt"/>
              </a:rPr>
              <a:t>Income £0.12</a:t>
            </a:r>
          </a:p>
        </p:txBody>
      </p:sp>
      <p:sp>
        <p:nvSpPr>
          <p:cNvPr id="13" name="TextBox 12">
            <a:extLst>
              <a:ext uri="{FF2B5EF4-FFF2-40B4-BE49-F238E27FC236}">
                <a16:creationId xmlns:a16="http://schemas.microsoft.com/office/drawing/2014/main" id="{F3FAEC7E-A7C2-7DE2-AA88-3F4C3E852BE0}"/>
              </a:ext>
            </a:extLst>
          </p:cNvPr>
          <p:cNvSpPr txBox="1"/>
          <p:nvPr/>
        </p:nvSpPr>
        <p:spPr>
          <a:xfrm>
            <a:off x="5619751" y="1864914"/>
            <a:ext cx="3054350" cy="1309592"/>
          </a:xfrm>
          <a:prstGeom prst="rect">
            <a:avLst/>
          </a:prstGeom>
          <a:solidFill>
            <a:schemeClr val="accent3">
              <a:lumMod val="10000"/>
              <a:lumOff val="90000"/>
            </a:schemeClr>
          </a:solidFill>
        </p:spPr>
        <p:txBody>
          <a:bodyPr wrap="square" lIns="0" tIns="0" rIns="0" bIns="0" rtlCol="0">
            <a:noAutofit/>
          </a:bodyPr>
          <a:lstStyle/>
          <a:p>
            <a:pPr algn="l"/>
            <a:r>
              <a:rPr lang="en-GB">
                <a:latin typeface="+mj-lt"/>
              </a:rPr>
              <a:t>Tax £1.52</a:t>
            </a:r>
          </a:p>
          <a:p>
            <a:pPr algn="l"/>
            <a:r>
              <a:rPr lang="en-GB" sz="1200"/>
              <a:t>VAT £0.80</a:t>
            </a:r>
          </a:p>
          <a:p>
            <a:pPr algn="l"/>
            <a:r>
              <a:rPr lang="en-GB" sz="1200"/>
              <a:t>Duty £0.49</a:t>
            </a:r>
          </a:p>
          <a:p>
            <a:pPr algn="l"/>
            <a:r>
              <a:rPr lang="en-GB" sz="1200"/>
              <a:t>Business Rates £0.11</a:t>
            </a:r>
          </a:p>
          <a:p>
            <a:pPr algn="l"/>
            <a:r>
              <a:rPr lang="en-GB" sz="1200"/>
              <a:t>Employment Taxes £0.10</a:t>
            </a:r>
          </a:p>
          <a:p>
            <a:pPr algn="l"/>
            <a:r>
              <a:rPr lang="en-GB" sz="1200"/>
              <a:t>Corporation tax £0.02</a:t>
            </a:r>
          </a:p>
        </p:txBody>
      </p:sp>
      <p:sp>
        <p:nvSpPr>
          <p:cNvPr id="15" name="TextBox 14">
            <a:extLst>
              <a:ext uri="{FF2B5EF4-FFF2-40B4-BE49-F238E27FC236}">
                <a16:creationId xmlns:a16="http://schemas.microsoft.com/office/drawing/2014/main" id="{F31245FB-03CC-C806-944A-6907357EC7E9}"/>
              </a:ext>
            </a:extLst>
          </p:cNvPr>
          <p:cNvSpPr txBox="1"/>
          <p:nvPr/>
        </p:nvSpPr>
        <p:spPr>
          <a:xfrm>
            <a:off x="5619750" y="3129017"/>
            <a:ext cx="3054350" cy="1775422"/>
          </a:xfrm>
          <a:prstGeom prst="rect">
            <a:avLst/>
          </a:prstGeom>
          <a:solidFill>
            <a:schemeClr val="accent2">
              <a:lumMod val="20000"/>
              <a:lumOff val="80000"/>
            </a:schemeClr>
          </a:solidFill>
        </p:spPr>
        <p:txBody>
          <a:bodyPr wrap="square" lIns="0" tIns="0" rIns="0" bIns="0" rtlCol="0">
            <a:noAutofit/>
          </a:bodyPr>
          <a:lstStyle/>
          <a:p>
            <a:pPr algn="l"/>
            <a:r>
              <a:rPr lang="en-GB">
                <a:latin typeface="+mj-lt"/>
              </a:rPr>
              <a:t>Other Costs £3.16</a:t>
            </a:r>
          </a:p>
          <a:p>
            <a:pPr algn="l"/>
            <a:r>
              <a:rPr lang="en-GB" sz="1200"/>
              <a:t>Cost of sales £1.24</a:t>
            </a:r>
          </a:p>
          <a:p>
            <a:pPr algn="l"/>
            <a:r>
              <a:rPr lang="en-GB" sz="1200"/>
              <a:t>Wages £0.91</a:t>
            </a:r>
          </a:p>
          <a:p>
            <a:pPr algn="l"/>
            <a:r>
              <a:rPr lang="en-GB" sz="1200"/>
              <a:t>Utilities £0.24</a:t>
            </a:r>
          </a:p>
          <a:p>
            <a:pPr algn="l"/>
            <a:r>
              <a:rPr lang="en-GB" sz="1200"/>
              <a:t>Other costs £0.77</a:t>
            </a:r>
          </a:p>
        </p:txBody>
      </p:sp>
      <p:sp>
        <p:nvSpPr>
          <p:cNvPr id="2" name="Title 1">
            <a:extLst>
              <a:ext uri="{FF2B5EF4-FFF2-40B4-BE49-F238E27FC236}">
                <a16:creationId xmlns:a16="http://schemas.microsoft.com/office/drawing/2014/main" id="{F68E60AF-23DB-2BDA-5B2C-9A0A5079AA6A}"/>
              </a:ext>
            </a:extLst>
          </p:cNvPr>
          <p:cNvSpPr>
            <a:spLocks noGrp="1"/>
          </p:cNvSpPr>
          <p:nvPr>
            <p:ph type="title"/>
          </p:nvPr>
        </p:nvSpPr>
        <p:spPr>
          <a:xfrm>
            <a:off x="520700" y="270000"/>
            <a:ext cx="11150600" cy="860400"/>
          </a:xfrm>
        </p:spPr>
        <p:txBody>
          <a:bodyPr>
            <a:noAutofit/>
          </a:bodyPr>
          <a:lstStyle/>
          <a:p>
            <a:r>
              <a:rPr lang="en-GB"/>
              <a:t>Pubs operate on thin margins – as operating costs increase, the price of a pint will rise</a:t>
            </a:r>
          </a:p>
        </p:txBody>
      </p:sp>
      <p:pic>
        <p:nvPicPr>
          <p:cNvPr id="5" name="Photo by Pixabay">
            <a:extLst>
              <a:ext uri="{FF2B5EF4-FFF2-40B4-BE49-F238E27FC236}">
                <a16:creationId xmlns:a16="http://schemas.microsoft.com/office/drawing/2014/main" id="{4C86E3E4-6B6A-03D2-3D0E-AF2CFE724790}"/>
              </a:ext>
            </a:extLst>
          </p:cNvPr>
          <p:cNvPicPr>
            <a:picLocks noChangeAspect="1"/>
          </p:cNvPicPr>
          <p:nvPr/>
        </p:nvPicPr>
        <p:blipFill>
          <a:blip r:embed="rId3">
            <a:extLst>
              <a:ext uri="{28A0092B-C50C-407E-A947-70E740481C1C}">
                <a14:useLocalDpi xmlns:a14="http://schemas.microsoft.com/office/drawing/2010/main" val="0"/>
              </a:ext>
            </a:extLst>
          </a:blip>
          <a:srcRect l="20265" t="11049" r="7662" b="14641"/>
          <a:stretch/>
        </p:blipFill>
        <p:spPr>
          <a:xfrm>
            <a:off x="7355204" y="1625107"/>
            <a:ext cx="2372994" cy="3911600"/>
          </a:xfrm>
          <a:prstGeom prst="rect">
            <a:avLst/>
          </a:prstGeom>
        </p:spPr>
      </p:pic>
      <p:sp>
        <p:nvSpPr>
          <p:cNvPr id="11" name="TextBox 10">
            <a:extLst>
              <a:ext uri="{FF2B5EF4-FFF2-40B4-BE49-F238E27FC236}">
                <a16:creationId xmlns:a16="http://schemas.microsoft.com/office/drawing/2014/main" id="{501D3A4F-5C20-4956-8E95-126180E213CD}"/>
              </a:ext>
            </a:extLst>
          </p:cNvPr>
          <p:cNvSpPr txBox="1"/>
          <p:nvPr/>
        </p:nvSpPr>
        <p:spPr>
          <a:xfrm>
            <a:off x="5632361" y="1490056"/>
            <a:ext cx="2816021" cy="369678"/>
          </a:xfrm>
          <a:prstGeom prst="rect">
            <a:avLst/>
          </a:prstGeom>
          <a:noFill/>
        </p:spPr>
        <p:txBody>
          <a:bodyPr wrap="square" lIns="0" tIns="0" rIns="0" bIns="0" rtlCol="0">
            <a:noAutofit/>
          </a:bodyPr>
          <a:lstStyle/>
          <a:p>
            <a:pPr marL="0" lvl="1">
              <a:lnSpc>
                <a:spcPct val="110000"/>
              </a:lnSpc>
              <a:spcAft>
                <a:spcPts val="600"/>
              </a:spcAft>
            </a:pPr>
            <a:r>
              <a:rPr lang="en-GB" sz="2000">
                <a:solidFill>
                  <a:srgbClr val="2F6F7A"/>
                </a:solidFill>
                <a:latin typeface="+mj-lt"/>
                <a:ea typeface="+mj-ea"/>
                <a:cs typeface="Arial"/>
              </a:rPr>
              <a:t>2024 Costs</a:t>
            </a:r>
          </a:p>
        </p:txBody>
      </p:sp>
      <p:sp>
        <p:nvSpPr>
          <p:cNvPr id="12" name="TextBox 11">
            <a:extLst>
              <a:ext uri="{FF2B5EF4-FFF2-40B4-BE49-F238E27FC236}">
                <a16:creationId xmlns:a16="http://schemas.microsoft.com/office/drawing/2014/main" id="{AFBCDA3A-4A1B-2C4A-068B-0E9B2D800D14}"/>
              </a:ext>
            </a:extLst>
          </p:cNvPr>
          <p:cNvSpPr txBox="1"/>
          <p:nvPr/>
        </p:nvSpPr>
        <p:spPr>
          <a:xfrm>
            <a:off x="8852104" y="1486878"/>
            <a:ext cx="2816021" cy="479478"/>
          </a:xfrm>
          <a:prstGeom prst="rect">
            <a:avLst/>
          </a:prstGeom>
          <a:noFill/>
        </p:spPr>
        <p:txBody>
          <a:bodyPr wrap="square" lIns="0" tIns="0" rIns="0" bIns="0" rtlCol="0">
            <a:noAutofit/>
          </a:bodyPr>
          <a:lstStyle/>
          <a:p>
            <a:pPr marL="0" lvl="1" algn="r">
              <a:lnSpc>
                <a:spcPct val="110000"/>
              </a:lnSpc>
              <a:spcAft>
                <a:spcPts val="600"/>
              </a:spcAft>
            </a:pPr>
            <a:r>
              <a:rPr lang="en-GB" sz="2000">
                <a:solidFill>
                  <a:srgbClr val="2F6F7A"/>
                </a:solidFill>
                <a:latin typeface="+mj-lt"/>
                <a:ea typeface="+mj-ea"/>
                <a:cs typeface="Arial"/>
              </a:rPr>
              <a:t>2025 Costs</a:t>
            </a:r>
          </a:p>
        </p:txBody>
      </p:sp>
      <p:cxnSp>
        <p:nvCxnSpPr>
          <p:cNvPr id="24" name="Straight Connector 23">
            <a:extLst>
              <a:ext uri="{FF2B5EF4-FFF2-40B4-BE49-F238E27FC236}">
                <a16:creationId xmlns:a16="http://schemas.microsoft.com/office/drawing/2014/main" id="{B4B40EA7-CFDF-9117-69BF-5CD02FD7EFC3}"/>
              </a:ext>
            </a:extLst>
          </p:cNvPr>
          <p:cNvCxnSpPr>
            <a:cxnSpLocks/>
          </p:cNvCxnSpPr>
          <p:nvPr/>
        </p:nvCxnSpPr>
        <p:spPr>
          <a:xfrm flipV="1">
            <a:off x="5619749" y="3129018"/>
            <a:ext cx="3054350" cy="897"/>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9934B48-80C3-0C3A-A5B3-3FD5FA16CFD0}"/>
              </a:ext>
            </a:extLst>
          </p:cNvPr>
          <p:cNvCxnSpPr>
            <a:cxnSpLocks/>
          </p:cNvCxnSpPr>
          <p:nvPr/>
        </p:nvCxnSpPr>
        <p:spPr>
          <a:xfrm>
            <a:off x="5619749" y="4901376"/>
            <a:ext cx="305435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9C8BADC-79A6-D566-F74F-E8266A825241}"/>
              </a:ext>
            </a:extLst>
          </p:cNvPr>
          <p:cNvCxnSpPr>
            <a:cxnSpLocks/>
          </p:cNvCxnSpPr>
          <p:nvPr/>
        </p:nvCxnSpPr>
        <p:spPr>
          <a:xfrm>
            <a:off x="8503452" y="3129018"/>
            <a:ext cx="3164673" cy="14047"/>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F3DF3B-A617-8DD1-72A8-86F808CAC077}"/>
              </a:ext>
            </a:extLst>
          </p:cNvPr>
          <p:cNvCxnSpPr>
            <a:cxnSpLocks/>
          </p:cNvCxnSpPr>
          <p:nvPr/>
        </p:nvCxnSpPr>
        <p:spPr>
          <a:xfrm>
            <a:off x="8503452" y="5214530"/>
            <a:ext cx="316467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3" name="Text Placeholder 2">
            <a:extLst>
              <a:ext uri="{FF2B5EF4-FFF2-40B4-BE49-F238E27FC236}">
                <a16:creationId xmlns:a16="http://schemas.microsoft.com/office/drawing/2014/main" id="{8E121D88-9FCD-07ED-C79E-848A054FA48B}"/>
              </a:ext>
            </a:extLst>
          </p:cNvPr>
          <p:cNvSpPr txBox="1">
            <a:spLocks/>
          </p:cNvSpPr>
          <p:nvPr/>
        </p:nvSpPr>
        <p:spPr>
          <a:xfrm>
            <a:off x="520698" y="1333501"/>
            <a:ext cx="4933660" cy="4597400"/>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Aft>
                <a:spcPts val="600"/>
              </a:spcAft>
              <a:buNone/>
            </a:pPr>
            <a:r>
              <a:rPr lang="en-GB" sz="1400">
                <a:solidFill>
                  <a:srgbClr val="2F6F7A"/>
                </a:solidFill>
                <a:latin typeface="+mj-lt"/>
                <a:ea typeface="+mj-ea"/>
                <a:cs typeface="Arial"/>
              </a:rPr>
              <a:t>Most of the price of a pint goes to taxes and operating costs, leaving pubs with just a 2.5% margin.</a:t>
            </a:r>
          </a:p>
          <a:p>
            <a:pPr marL="285750" lvl="1" indent="-285750">
              <a:lnSpc>
                <a:spcPct val="110000"/>
              </a:lnSpc>
              <a:spcAft>
                <a:spcPts val="600"/>
              </a:spcAft>
              <a:buFont typeface="Wingdings" panose="05000000000000000000" pitchFamily="2" charset="2"/>
              <a:buChar char="§"/>
              <a:defRPr/>
            </a:pPr>
            <a:r>
              <a:rPr lang="en-GB"/>
              <a:t>The average price of a pint in 2024 is £4.80 – but pubs retain just £0.12 (2.5% margin).</a:t>
            </a:r>
          </a:p>
          <a:p>
            <a:pPr marL="285750" marR="0" lvl="1" indent="-285750" algn="l" defTabSz="914400" rtl="0" eaLnBrk="1" fontAlgn="auto" latinLnBrk="0" hangingPunct="1">
              <a:lnSpc>
                <a:spcPct val="110000"/>
              </a:lnSpc>
              <a:spcBef>
                <a:spcPts val="0"/>
              </a:spcBef>
              <a:spcAft>
                <a:spcPts val="600"/>
              </a:spcAft>
              <a:buClrTx/>
              <a:buSzTx/>
              <a:buFont typeface="Wingdings" panose="05000000000000000000" pitchFamily="2" charset="2"/>
              <a:buChar char="§"/>
              <a:tabLst/>
              <a:defRPr/>
            </a:pPr>
            <a:r>
              <a:rPr lang="en-GB"/>
              <a:t>Taxes account for 30% of the price, with VAT and duty making up the bulk. The rest covers costs such as ingredients, wages, utilities, and pub maintenance.</a:t>
            </a:r>
          </a:p>
          <a:p>
            <a:pPr marL="285750" marR="0" lvl="1" indent="-285750" algn="l" defTabSz="914400" rtl="0" eaLnBrk="1" fontAlgn="auto" latinLnBrk="0" hangingPunct="1">
              <a:lnSpc>
                <a:spcPct val="110000"/>
              </a:lnSpc>
              <a:spcBef>
                <a:spcPts val="0"/>
              </a:spcBef>
              <a:spcAft>
                <a:spcPts val="600"/>
              </a:spcAft>
              <a:buClrTx/>
              <a:buSzTx/>
              <a:buFont typeface="Wingdings" panose="05000000000000000000" pitchFamily="2" charset="2"/>
              <a:buChar char="§"/>
              <a:tabLst/>
              <a:defRPr/>
            </a:pPr>
            <a:r>
              <a:rPr lang="en-GB"/>
              <a:t>While the 1p duty cut on draught products and lower utility costs offer some relief, other government policies – including the reduction in business rate relief, higher NICs, NLW, and NMW, and the introduction of EPR – far outweigh this and will drive up costs in 2025.</a:t>
            </a:r>
          </a:p>
          <a:p>
            <a:pPr marL="285750" lvl="1" indent="-285750">
              <a:lnSpc>
                <a:spcPct val="110000"/>
              </a:lnSpc>
              <a:spcAft>
                <a:spcPts val="600"/>
              </a:spcAft>
              <a:buFont typeface="Wingdings" panose="05000000000000000000" pitchFamily="2" charset="2"/>
              <a:buChar char="§"/>
              <a:defRPr/>
            </a:pPr>
            <a:r>
              <a:rPr lang="en-GB"/>
              <a:t>As a result of both government policies and wider cost pressures, the price of a pint will need to rise by at least £0.21 this year just to maintain margins. Without an increase, pubs would lose £0.09 on every pint sold.</a:t>
            </a:r>
          </a:p>
        </p:txBody>
      </p:sp>
      <p:cxnSp>
        <p:nvCxnSpPr>
          <p:cNvPr id="34" name="Straight Connector 33">
            <a:extLst>
              <a:ext uri="{FF2B5EF4-FFF2-40B4-BE49-F238E27FC236}">
                <a16:creationId xmlns:a16="http://schemas.microsoft.com/office/drawing/2014/main" id="{ECB5EA7C-C4D0-83DD-A16F-3B9BD3D85A54}"/>
              </a:ext>
            </a:extLst>
          </p:cNvPr>
          <p:cNvCxnSpPr>
            <a:cxnSpLocks/>
          </p:cNvCxnSpPr>
          <p:nvPr/>
        </p:nvCxnSpPr>
        <p:spPr>
          <a:xfrm>
            <a:off x="8650140" y="1864914"/>
            <a:ext cx="22373" cy="3465418"/>
          </a:xfrm>
          <a:prstGeom prst="line">
            <a:avLst/>
          </a:prstGeom>
          <a:ln w="3810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220CCCDB-9B0A-6A19-3FD7-8142C074A0F4}"/>
              </a:ext>
            </a:extLst>
          </p:cNvPr>
          <p:cNvSpPr txBox="1"/>
          <p:nvPr/>
        </p:nvSpPr>
        <p:spPr>
          <a:xfrm>
            <a:off x="7269897" y="1210840"/>
            <a:ext cx="2816021" cy="369678"/>
          </a:xfrm>
          <a:prstGeom prst="rect">
            <a:avLst/>
          </a:prstGeom>
          <a:noFill/>
        </p:spPr>
        <p:txBody>
          <a:bodyPr wrap="square" lIns="0" tIns="0" rIns="0" bIns="0" rtlCol="0">
            <a:noAutofit/>
          </a:bodyPr>
          <a:lstStyle/>
          <a:p>
            <a:pPr marL="0" lvl="1">
              <a:lnSpc>
                <a:spcPct val="110000"/>
              </a:lnSpc>
              <a:spcAft>
                <a:spcPts val="600"/>
              </a:spcAft>
            </a:pPr>
            <a:r>
              <a:rPr lang="en-GB" sz="2000">
                <a:solidFill>
                  <a:srgbClr val="2F6F7A"/>
                </a:solidFill>
                <a:latin typeface="+mj-lt"/>
                <a:ea typeface="+mj-ea"/>
                <a:cs typeface="Arial"/>
              </a:rPr>
              <a:t>2024 price of a pint: £4.80</a:t>
            </a:r>
          </a:p>
        </p:txBody>
      </p:sp>
      <p:sp>
        <p:nvSpPr>
          <p:cNvPr id="3" name="TextBox 2">
            <a:extLst>
              <a:ext uri="{FF2B5EF4-FFF2-40B4-BE49-F238E27FC236}">
                <a16:creationId xmlns:a16="http://schemas.microsoft.com/office/drawing/2014/main" id="{440D58A3-826A-E7DF-06C2-EC070453A8E7}"/>
              </a:ext>
            </a:extLst>
          </p:cNvPr>
          <p:cNvSpPr txBox="1"/>
          <p:nvPr/>
        </p:nvSpPr>
        <p:spPr>
          <a:xfrm>
            <a:off x="5632361" y="5645496"/>
            <a:ext cx="5967353" cy="3842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l">
              <a:lnSpc>
                <a:spcPct val="100000"/>
              </a:lnSpc>
              <a:spcAft>
                <a:spcPts val="0"/>
              </a:spcAft>
              <a:buNone/>
            </a:pPr>
            <a:r>
              <a:rPr lang="en-GB" sz="900">
                <a:solidFill>
                  <a:schemeClr val="bg1">
                    <a:lumMod val="50000"/>
                  </a:schemeClr>
                </a:solidFill>
                <a:sym typeface=""/>
              </a:rPr>
              <a:t>Source: Frontier analysis based on ONS data and BBPA price of a pint analysis (2024)</a:t>
            </a:r>
          </a:p>
          <a:p>
            <a:pPr marL="0" lvl="1" indent="0" algn="l">
              <a:lnSpc>
                <a:spcPct val="100000"/>
              </a:lnSpc>
              <a:spcAft>
                <a:spcPts val="0"/>
              </a:spcAft>
              <a:buNone/>
            </a:pPr>
            <a:r>
              <a:rPr lang="en-GB" sz="900">
                <a:solidFill>
                  <a:schemeClr val="bg1">
                    <a:lumMod val="50000"/>
                  </a:schemeClr>
                </a:solidFill>
                <a:sym typeface=""/>
              </a:rPr>
              <a:t>*Where pubs qualify for business rates relief with no cap this cost would be reduced by 8p in 2024 but only 3p in 2025 (due to reduced relief from 75% to 40%)</a:t>
            </a:r>
          </a:p>
          <a:p>
            <a:pPr marL="0" lvl="1" indent="0" algn="l">
              <a:lnSpc>
                <a:spcPct val="100000"/>
              </a:lnSpc>
              <a:spcAft>
                <a:spcPts val="0"/>
              </a:spcAft>
              <a:buNone/>
            </a:pPr>
            <a:r>
              <a:rPr lang="en-GB" sz="900">
                <a:solidFill>
                  <a:schemeClr val="bg1">
                    <a:lumMod val="50000"/>
                  </a:schemeClr>
                </a:solidFill>
                <a:sym typeface=""/>
              </a:rPr>
              <a:t>**Based on median annual gross pay in the Beverage Serving activities sector ONS (2024)</a:t>
            </a:r>
          </a:p>
        </p:txBody>
      </p:sp>
    </p:spTree>
    <p:extLst>
      <p:ext uri="{BB962C8B-B14F-4D97-AF65-F5344CB8AC3E}">
        <p14:creationId xmlns:p14="http://schemas.microsoft.com/office/powerpoint/2010/main" val="1720640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C363E-88E8-87E0-B162-E2FE5598A28C}"/>
              </a:ext>
            </a:extLst>
          </p:cNvPr>
          <p:cNvSpPr>
            <a:spLocks noGrp="1"/>
          </p:cNvSpPr>
          <p:nvPr>
            <p:ph type="title"/>
          </p:nvPr>
        </p:nvSpPr>
        <p:spPr/>
        <p:txBody>
          <a:bodyPr/>
          <a:lstStyle/>
          <a:p>
            <a:r>
              <a:rPr lang="en-GB"/>
              <a:t>Pubs are particularly exposed to the consumer cost-of-living crisis and therefore concerned about the impact of further price increases on demand</a:t>
            </a:r>
          </a:p>
        </p:txBody>
      </p:sp>
      <p:sp>
        <p:nvSpPr>
          <p:cNvPr id="7" name="TextBox 6">
            <a:extLst>
              <a:ext uri="{FF2B5EF4-FFF2-40B4-BE49-F238E27FC236}">
                <a16:creationId xmlns:a16="http://schemas.microsoft.com/office/drawing/2014/main" id="{2783D6B1-4B6E-54E6-19E0-61AAF9E38FA7}"/>
              </a:ext>
            </a:extLst>
          </p:cNvPr>
          <p:cNvSpPr txBox="1"/>
          <p:nvPr/>
        </p:nvSpPr>
        <p:spPr>
          <a:xfrm>
            <a:off x="7175500" y="1333500"/>
            <a:ext cx="4624389" cy="307874"/>
          </a:xfrm>
          <a:prstGeom prst="rect">
            <a:avLst/>
          </a:prstGeom>
          <a:solidFill>
            <a:schemeClr val="bg1"/>
          </a:solidFill>
        </p:spPr>
        <p:txBody>
          <a:bodyPr wrap="square" lIns="0" tIns="0" rIns="0" bIns="0" rtlCol="0" anchor="ctr">
            <a:noAutofit/>
          </a:bodyPr>
          <a:lstStyle/>
          <a:p>
            <a:r>
              <a:rPr lang="en-GB" sz="1200" b="1"/>
              <a:t>While consumer confidence has improved since last year, it remains low…</a:t>
            </a:r>
          </a:p>
        </p:txBody>
      </p:sp>
      <p:sp>
        <p:nvSpPr>
          <p:cNvPr id="8" name="Text Placeholder 2">
            <a:extLst>
              <a:ext uri="{FF2B5EF4-FFF2-40B4-BE49-F238E27FC236}">
                <a16:creationId xmlns:a16="http://schemas.microsoft.com/office/drawing/2014/main" id="{8E26E9E6-7BBB-99E2-087B-C2282FB84A42}"/>
              </a:ext>
            </a:extLst>
          </p:cNvPr>
          <p:cNvSpPr txBox="1">
            <a:spLocks/>
          </p:cNvSpPr>
          <p:nvPr/>
        </p:nvSpPr>
        <p:spPr>
          <a:xfrm>
            <a:off x="520698" y="1333500"/>
            <a:ext cx="6534152" cy="4930775"/>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Aft>
                <a:spcPts val="600"/>
              </a:spcAft>
              <a:buNone/>
            </a:pPr>
            <a:r>
              <a:rPr lang="en-GB" sz="1400">
                <a:solidFill>
                  <a:srgbClr val="2F6F7A"/>
                </a:solidFill>
                <a:latin typeface="+mj-lt"/>
                <a:ea typeface="+mj-ea"/>
                <a:cs typeface="Arial"/>
              </a:rPr>
              <a:t>Rising prices may put further pressure on pub demand</a:t>
            </a:r>
          </a:p>
          <a:p>
            <a:pPr marL="285750" lvl="1" indent="-285750">
              <a:lnSpc>
                <a:spcPct val="110000"/>
              </a:lnSpc>
              <a:spcAft>
                <a:spcPts val="600"/>
              </a:spcAft>
              <a:buFont typeface="Wingdings" panose="05000000000000000000" pitchFamily="2" charset="2"/>
              <a:buChar char="§"/>
            </a:pPr>
            <a:r>
              <a:rPr lang="en-GB"/>
              <a:t>Consumer confidence remains low, though slightly improved since late 2023, meaning customers are still hesitant to spend. As finances tighten, consumers typically cut back on discretionary spending, and pubs have noticed a fall in:</a:t>
            </a:r>
          </a:p>
          <a:p>
            <a:pPr marL="361950" lvl="1" indent="-180975">
              <a:lnSpc>
                <a:spcPct val="110000"/>
              </a:lnSpc>
              <a:spcAft>
                <a:spcPts val="800"/>
              </a:spcAft>
              <a:buFont typeface="Wingdings" panose="05000000000000000000" pitchFamily="2" charset="2"/>
              <a:buChar char=""/>
            </a:pPr>
            <a:r>
              <a:rPr lang="en-GB" b="1"/>
              <a:t>The frequency of visits: </a:t>
            </a:r>
            <a:r>
              <a:rPr lang="en-GB"/>
              <a:t>For example, wet-led pubs are seeing regular customers cut back on 1 visit a week (~33% decrease) and some food-led pubs are noticing footfall fall, with customers choosing to go to restaurants when they do go out – 42% of consumers were going out less frequently than a year ago (CGA survey, January 2025). </a:t>
            </a:r>
          </a:p>
          <a:p>
            <a:pPr marL="361950" lvl="1" indent="-180975">
              <a:lnSpc>
                <a:spcPct val="110000"/>
              </a:lnSpc>
              <a:spcAft>
                <a:spcPts val="800"/>
              </a:spcAft>
              <a:buFont typeface="Wingdings" panose="05000000000000000000" pitchFamily="2" charset="2"/>
              <a:buChar char=""/>
            </a:pPr>
            <a:r>
              <a:rPr lang="en-GB" b="1"/>
              <a:t>The spend per visit:</a:t>
            </a:r>
            <a:r>
              <a:rPr lang="en-GB"/>
              <a:t> For example, wet-led pubs are mostly seeing individuals getting one less pint when visiting (~33% decrease) and some food-led pubs are noticing customers getting one less course during their meal – 17% of consumers said they will reduce the amount they spend on alcohol/drinks and 18% said the same for food (RSEM survey, January 2025).</a:t>
            </a:r>
          </a:p>
          <a:p>
            <a:pPr marL="285750" lvl="1" indent="-285750">
              <a:lnSpc>
                <a:spcPct val="110000"/>
              </a:lnSpc>
              <a:spcAft>
                <a:spcPts val="600"/>
              </a:spcAft>
              <a:buFont typeface="Wingdings" panose="05000000000000000000" pitchFamily="2" charset="2"/>
              <a:buChar char="§"/>
            </a:pPr>
            <a:r>
              <a:rPr lang="en-GB"/>
              <a:t>Price sensitivity for beer, cider, and wine is growing, making customers more reactive to price changes (OBR 2024). This poses a risk as further price increases may exacerbate both reduced footfall and lower spending per visit. </a:t>
            </a:r>
          </a:p>
          <a:p>
            <a:pPr marL="285750" lvl="1" indent="-285750">
              <a:lnSpc>
                <a:spcPct val="110000"/>
              </a:lnSpc>
              <a:spcAft>
                <a:spcPts val="600"/>
              </a:spcAft>
              <a:buFont typeface="Wingdings" panose="05000000000000000000" pitchFamily="2" charset="2"/>
              <a:buChar char="§"/>
            </a:pPr>
            <a:r>
              <a:rPr lang="en-GB"/>
              <a:t>Some pubs will be more exposed to spending cutbacks than others, depending on household pressures and pub proposition focus. For example, upmarket pubs may be more protected as their customers cut back less, and some wet-led pubs may experience more resilient demand than food-led pubs due to the relative cost of drinks versus meals.</a:t>
            </a:r>
          </a:p>
        </p:txBody>
      </p:sp>
      <p:pic>
        <p:nvPicPr>
          <p:cNvPr id="10" name="Picture 9">
            <a:extLst>
              <a:ext uri="{FF2B5EF4-FFF2-40B4-BE49-F238E27FC236}">
                <a16:creationId xmlns:a16="http://schemas.microsoft.com/office/drawing/2014/main" id="{E201D1CE-D97B-378D-9265-16CDF1B672B5}"/>
              </a:ext>
            </a:extLst>
          </p:cNvPr>
          <p:cNvPicPr>
            <a:picLocks noChangeAspect="1"/>
          </p:cNvPicPr>
          <p:nvPr/>
        </p:nvPicPr>
        <p:blipFill>
          <a:blip r:embed="rId3"/>
          <a:stretch>
            <a:fillRect/>
          </a:stretch>
        </p:blipFill>
        <p:spPr>
          <a:xfrm>
            <a:off x="7280462" y="1668673"/>
            <a:ext cx="4074926" cy="2000147"/>
          </a:xfrm>
          <a:prstGeom prst="rect">
            <a:avLst/>
          </a:prstGeom>
        </p:spPr>
      </p:pic>
      <p:pic>
        <p:nvPicPr>
          <p:cNvPr id="12" name="Picture 11">
            <a:extLst>
              <a:ext uri="{FF2B5EF4-FFF2-40B4-BE49-F238E27FC236}">
                <a16:creationId xmlns:a16="http://schemas.microsoft.com/office/drawing/2014/main" id="{0E637DC8-C51A-6C31-372F-661F308A3A6B}"/>
              </a:ext>
            </a:extLst>
          </p:cNvPr>
          <p:cNvPicPr>
            <a:picLocks noChangeAspect="1"/>
          </p:cNvPicPr>
          <p:nvPr/>
        </p:nvPicPr>
        <p:blipFill>
          <a:blip r:embed="rId4"/>
          <a:stretch>
            <a:fillRect/>
          </a:stretch>
        </p:blipFill>
        <p:spPr>
          <a:xfrm>
            <a:off x="7609739" y="3986804"/>
            <a:ext cx="3839312" cy="2043255"/>
          </a:xfrm>
          <a:prstGeom prst="rect">
            <a:avLst/>
          </a:prstGeom>
        </p:spPr>
      </p:pic>
      <p:sp>
        <p:nvSpPr>
          <p:cNvPr id="3" name="TextBox 2">
            <a:extLst>
              <a:ext uri="{FF2B5EF4-FFF2-40B4-BE49-F238E27FC236}">
                <a16:creationId xmlns:a16="http://schemas.microsoft.com/office/drawing/2014/main" id="{2F568132-EE71-86E9-96DD-A449F98B61F3}"/>
              </a:ext>
            </a:extLst>
          </p:cNvPr>
          <p:cNvSpPr txBox="1"/>
          <p:nvPr/>
        </p:nvSpPr>
        <p:spPr>
          <a:xfrm>
            <a:off x="7175499" y="3709894"/>
            <a:ext cx="4624389" cy="307874"/>
          </a:xfrm>
          <a:prstGeom prst="rect">
            <a:avLst/>
          </a:prstGeom>
          <a:solidFill>
            <a:schemeClr val="bg1"/>
          </a:solidFill>
        </p:spPr>
        <p:txBody>
          <a:bodyPr wrap="square" lIns="0" tIns="0" rIns="0" bIns="0" rtlCol="0" anchor="ctr">
            <a:noAutofit/>
          </a:bodyPr>
          <a:lstStyle/>
          <a:p>
            <a:r>
              <a:rPr lang="en-GB" sz="1200" b="1"/>
              <a:t>…and limited real average pay growth expected over the next few years</a:t>
            </a:r>
          </a:p>
        </p:txBody>
      </p:sp>
      <p:sp>
        <p:nvSpPr>
          <p:cNvPr id="4" name="TextBox 3">
            <a:extLst>
              <a:ext uri="{FF2B5EF4-FFF2-40B4-BE49-F238E27FC236}">
                <a16:creationId xmlns:a16="http://schemas.microsoft.com/office/drawing/2014/main" id="{9882123C-1303-D500-47D9-E1364F4458E8}"/>
              </a:ext>
            </a:extLst>
          </p:cNvPr>
          <p:cNvSpPr txBox="1"/>
          <p:nvPr/>
        </p:nvSpPr>
        <p:spPr>
          <a:xfrm>
            <a:off x="6870269" y="6134100"/>
            <a:ext cx="5071717" cy="2053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l">
              <a:lnSpc>
                <a:spcPct val="100000"/>
              </a:lnSpc>
              <a:spcAft>
                <a:spcPts val="0"/>
              </a:spcAft>
              <a:buNone/>
            </a:pPr>
            <a:r>
              <a:rPr lang="en-GB" sz="900">
                <a:solidFill>
                  <a:schemeClr val="bg1">
                    <a:lumMod val="50000"/>
                  </a:schemeClr>
                </a:solidFill>
                <a:sym typeface=""/>
              </a:rPr>
              <a:t>Sources: The GfK Consumer Confidence indicator, Trading Economics; Resolution Foundation</a:t>
            </a:r>
          </a:p>
        </p:txBody>
      </p:sp>
    </p:spTree>
    <p:extLst>
      <p:ext uri="{BB962C8B-B14F-4D97-AF65-F5344CB8AC3E}">
        <p14:creationId xmlns:p14="http://schemas.microsoft.com/office/powerpoint/2010/main" val="673168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613F281-B216-EE0A-D308-EF4D9EE3355E}"/>
              </a:ext>
            </a:extLst>
          </p:cNvPr>
          <p:cNvSpPr txBox="1">
            <a:spLocks/>
          </p:cNvSpPr>
          <p:nvPr/>
        </p:nvSpPr>
        <p:spPr>
          <a:xfrm>
            <a:off x="520700" y="2896503"/>
            <a:ext cx="3243691" cy="3181449"/>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5D295F"/>
                </a:solidFill>
              </a:rPr>
              <a:t>Labour cost increases hit pubs particularly hard</a:t>
            </a:r>
            <a:endParaRPr lang="en-GB" sz="1400">
              <a:solidFill>
                <a:srgbClr val="5D295F"/>
              </a:solidFill>
            </a:endParaRPr>
          </a:p>
          <a:p>
            <a:pPr marL="171450" indent="-171450">
              <a:spcAft>
                <a:spcPts val="600"/>
              </a:spcAft>
              <a:buFont typeface="Wingdings" panose="05000000000000000000" pitchFamily="2" charset="2"/>
              <a:buChar char="§"/>
            </a:pPr>
            <a:r>
              <a:rPr lang="en-GB" sz="1200">
                <a:solidFill>
                  <a:srgbClr val="5D295F"/>
                </a:solidFill>
                <a:latin typeface="+mn-lt"/>
              </a:rPr>
              <a:t>Pubs face greater cost pressures than brewers due to their labour-intensive model. The NI threshold cut (£9,100 to £5,000) will push more part-time workers into contributions, disproportionately impacting pubs (60%+ part-time workforce).</a:t>
            </a:r>
          </a:p>
          <a:p>
            <a:pPr marL="171450" indent="-171450">
              <a:spcAft>
                <a:spcPts val="600"/>
              </a:spcAft>
              <a:buFont typeface="Wingdings" panose="05000000000000000000" pitchFamily="2" charset="2"/>
              <a:buChar char="§"/>
            </a:pPr>
            <a:r>
              <a:rPr lang="en-GB" sz="1200">
                <a:solidFill>
                  <a:srgbClr val="5D295F"/>
                </a:solidFill>
                <a:latin typeface="+mn-lt"/>
              </a:rPr>
              <a:t>NLW and NMW increases will raise wages directly and drive up pay across bands to maintain the differential.</a:t>
            </a:r>
          </a:p>
          <a:p>
            <a:pPr marL="171450" indent="-171450">
              <a:spcAft>
                <a:spcPts val="600"/>
              </a:spcAft>
              <a:buFont typeface="Wingdings" panose="05000000000000000000" pitchFamily="2" charset="2"/>
              <a:buChar char="§"/>
            </a:pPr>
            <a:r>
              <a:rPr lang="en-GB" sz="1200">
                <a:solidFill>
                  <a:srgbClr val="5D295F"/>
                </a:solidFill>
                <a:latin typeface="+mn-lt"/>
              </a:rPr>
              <a:t>NI rate increase will have a direct effect on costs for both pubs and brewers.</a:t>
            </a:r>
          </a:p>
          <a:p>
            <a:pPr marL="171450" indent="-171450">
              <a:spcAft>
                <a:spcPts val="600"/>
              </a:spcAft>
              <a:buFont typeface="Wingdings" panose="05000000000000000000" pitchFamily="2" charset="2"/>
              <a:buChar char="§"/>
            </a:pPr>
            <a:r>
              <a:rPr lang="en-GB" sz="1200">
                <a:solidFill>
                  <a:srgbClr val="5D295F"/>
                </a:solidFill>
                <a:latin typeface="+mn-lt"/>
              </a:rPr>
              <a:t>Food-led pubs, which have larger staff costs, will see the biggest cost increases.</a:t>
            </a:r>
          </a:p>
        </p:txBody>
      </p:sp>
      <p:sp>
        <p:nvSpPr>
          <p:cNvPr id="2" name="Title 1">
            <a:extLst>
              <a:ext uri="{FF2B5EF4-FFF2-40B4-BE49-F238E27FC236}">
                <a16:creationId xmlns:a16="http://schemas.microsoft.com/office/drawing/2014/main" id="{8A46DEEA-F5BD-C0F7-822A-F35706453FBE}"/>
              </a:ext>
            </a:extLst>
          </p:cNvPr>
          <p:cNvSpPr>
            <a:spLocks noGrp="1"/>
          </p:cNvSpPr>
          <p:nvPr>
            <p:ph type="title"/>
          </p:nvPr>
        </p:nvSpPr>
        <p:spPr/>
        <p:txBody>
          <a:bodyPr/>
          <a:lstStyle/>
          <a:p>
            <a:r>
              <a:rPr lang="en-GB"/>
              <a:t>Pubs and brewers of different sizes and business models will be impacted differently by changes to labour costs, packaging regulations, and business rates</a:t>
            </a:r>
          </a:p>
        </p:txBody>
      </p:sp>
      <p:sp>
        <p:nvSpPr>
          <p:cNvPr id="3" name="Text Placeholder 2">
            <a:extLst>
              <a:ext uri="{FF2B5EF4-FFF2-40B4-BE49-F238E27FC236}">
                <a16:creationId xmlns:a16="http://schemas.microsoft.com/office/drawing/2014/main" id="{FCE44C28-CA54-8BA8-1077-A7474A835A64}"/>
              </a:ext>
            </a:extLst>
          </p:cNvPr>
          <p:cNvSpPr txBox="1">
            <a:spLocks/>
          </p:cNvSpPr>
          <p:nvPr/>
        </p:nvSpPr>
        <p:spPr>
          <a:xfrm>
            <a:off x="520698" y="1217680"/>
            <a:ext cx="11150600" cy="1504949"/>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marL="180000" lvl="1" indent="-180000">
              <a:lnSpc>
                <a:spcPct val="120000"/>
              </a:lnSpc>
              <a:spcAft>
                <a:spcPts val="300"/>
              </a:spcAft>
              <a:buFont typeface="Wingdings" panose="05000000000000000000" pitchFamily="2" charset="2"/>
              <a:buChar char="§"/>
            </a:pPr>
            <a:r>
              <a:rPr lang="en-GB">
                <a:solidFill>
                  <a:schemeClr val="tx1"/>
                </a:solidFill>
              </a:rPr>
              <a:t>This report is largely based on data and interviews with larger firms. These firms will have some knowledge of the impact on smaller firms which we are able to combine with self-reported impacts in surveys.</a:t>
            </a:r>
          </a:p>
          <a:p>
            <a:pPr marL="180000" lvl="1" indent="-180000">
              <a:lnSpc>
                <a:spcPct val="120000"/>
              </a:lnSpc>
              <a:spcAft>
                <a:spcPts val="300"/>
              </a:spcAft>
              <a:buFont typeface="Wingdings" panose="05000000000000000000" pitchFamily="2" charset="2"/>
              <a:buChar char="§"/>
            </a:pPr>
            <a:r>
              <a:rPr lang="en-GB">
                <a:solidFill>
                  <a:schemeClr val="tx1"/>
                </a:solidFill>
              </a:rPr>
              <a:t>A January 2025 survey of 191 sector businesses found that smaller pubs and independents are significantly more pessimistic about both the market and their own prospects over the next 12 months - pessimism that has risen sharply over 2024.</a:t>
            </a:r>
          </a:p>
          <a:p>
            <a:pPr marL="180000" lvl="1" indent="-180000">
              <a:lnSpc>
                <a:spcPct val="120000"/>
              </a:lnSpc>
              <a:spcAft>
                <a:spcPts val="300"/>
              </a:spcAft>
              <a:buFont typeface="Wingdings" panose="05000000000000000000" pitchFamily="2" charset="2"/>
              <a:buChar char="§"/>
            </a:pPr>
            <a:r>
              <a:rPr lang="en-GB">
                <a:solidFill>
                  <a:schemeClr val="tx1"/>
                </a:solidFill>
              </a:rPr>
              <a:t>Larger firms are more likely to have financial reserves to draw on, whereas smaller businesses and independents often lack a year’s cash reserves. They also face greater challenges navigating administrative burdens. For some, this has led to shifts in business planning – e.g. more leased and tenanted pubs are opting for temporary arrangements rather than long-term leases – which reduce investment.</a:t>
            </a:r>
          </a:p>
        </p:txBody>
      </p:sp>
      <p:sp>
        <p:nvSpPr>
          <p:cNvPr id="7" name="Title 1">
            <a:extLst>
              <a:ext uri="{FF2B5EF4-FFF2-40B4-BE49-F238E27FC236}">
                <a16:creationId xmlns:a16="http://schemas.microsoft.com/office/drawing/2014/main" id="{66F36C75-9A68-8EB8-4A71-3BCEF8C684AF}"/>
              </a:ext>
            </a:extLst>
          </p:cNvPr>
          <p:cNvSpPr txBox="1">
            <a:spLocks/>
          </p:cNvSpPr>
          <p:nvPr/>
        </p:nvSpPr>
        <p:spPr>
          <a:xfrm>
            <a:off x="3846039" y="2888402"/>
            <a:ext cx="3587748" cy="319765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9EA700"/>
                </a:solidFill>
              </a:rPr>
              <a:t>Packaging regulations affect all brewers – especially medium, smaller brewers* and those reliant on glass</a:t>
            </a:r>
            <a:endParaRPr lang="en-GB" sz="1200">
              <a:solidFill>
                <a:srgbClr val="9EA700"/>
              </a:solidFill>
              <a:latin typeface="+mn-lt"/>
            </a:endParaRPr>
          </a:p>
          <a:p>
            <a:pPr marL="171450" indent="-171450">
              <a:spcAft>
                <a:spcPts val="600"/>
              </a:spcAft>
              <a:buFont typeface="Wingdings" panose="05000000000000000000" pitchFamily="2" charset="2"/>
              <a:buChar char="§"/>
            </a:pPr>
            <a:r>
              <a:rPr lang="en-GB" sz="1200">
                <a:solidFill>
                  <a:srgbClr val="9EA700"/>
                </a:solidFill>
                <a:latin typeface="+mn-lt"/>
              </a:rPr>
              <a:t>Changes to PRN and the new EPR regulations are adding additional costs for all brewers.</a:t>
            </a:r>
          </a:p>
          <a:p>
            <a:pPr marL="171450" indent="-171450">
              <a:spcAft>
                <a:spcPts val="600"/>
              </a:spcAft>
              <a:buFont typeface="Wingdings" panose="05000000000000000000" pitchFamily="2" charset="2"/>
              <a:buChar char="§"/>
            </a:pPr>
            <a:r>
              <a:rPr lang="en-GB" sz="1200">
                <a:solidFill>
                  <a:srgbClr val="9EA700"/>
                </a:solidFill>
                <a:latin typeface="+mn-lt"/>
              </a:rPr>
              <a:t>Low margins mean these costs must be passed on, but this is harder for smaller brewers with less bargaining power.</a:t>
            </a:r>
          </a:p>
          <a:p>
            <a:pPr marL="171450" indent="-171450">
              <a:spcAft>
                <a:spcPts val="600"/>
              </a:spcAft>
              <a:buFont typeface="Wingdings" panose="05000000000000000000" pitchFamily="2" charset="2"/>
              <a:buChar char="§"/>
            </a:pPr>
            <a:r>
              <a:rPr lang="en-GB" sz="1200">
                <a:solidFill>
                  <a:srgbClr val="9EA700"/>
                </a:solidFill>
                <a:latin typeface="+mn-lt"/>
              </a:rPr>
              <a:t>Beyond fees, the schemes bring administrative burdens, consuming a disproportionate amount of small businesses’ time.</a:t>
            </a:r>
          </a:p>
          <a:p>
            <a:pPr marL="171450" indent="-171450">
              <a:spcAft>
                <a:spcPts val="600"/>
              </a:spcAft>
              <a:buFont typeface="Wingdings" panose="05000000000000000000" pitchFamily="2" charset="2"/>
              <a:buChar char="§"/>
            </a:pPr>
            <a:r>
              <a:rPr lang="en-GB" sz="1200">
                <a:solidFill>
                  <a:srgbClr val="9EA700"/>
                </a:solidFill>
                <a:latin typeface="+mn-lt"/>
              </a:rPr>
              <a:t>Uncertainty around the charges and submission requirements adds complexity to cost modelling.</a:t>
            </a:r>
          </a:p>
          <a:p>
            <a:pPr marL="171450" indent="-171450">
              <a:spcAft>
                <a:spcPts val="600"/>
              </a:spcAft>
              <a:buFont typeface="Wingdings" panose="05000000000000000000" pitchFamily="2" charset="2"/>
              <a:buChar char="§"/>
            </a:pPr>
            <a:r>
              <a:rPr lang="en-GB" sz="1200">
                <a:solidFill>
                  <a:srgbClr val="9EA700"/>
                </a:solidFill>
                <a:latin typeface="+mn-lt"/>
              </a:rPr>
              <a:t>Glass bottles face the highest costs – many brewers are shifting to cans, though some are more reliant on glass.</a:t>
            </a:r>
          </a:p>
        </p:txBody>
      </p:sp>
      <p:sp>
        <p:nvSpPr>
          <p:cNvPr id="4" name="TextBox 3">
            <a:extLst>
              <a:ext uri="{FF2B5EF4-FFF2-40B4-BE49-F238E27FC236}">
                <a16:creationId xmlns:a16="http://schemas.microsoft.com/office/drawing/2014/main" id="{B2E7D05F-BD94-0A6D-95D4-2F6E094A3C04}"/>
              </a:ext>
            </a:extLst>
          </p:cNvPr>
          <p:cNvSpPr txBox="1"/>
          <p:nvPr/>
        </p:nvSpPr>
        <p:spPr>
          <a:xfrm>
            <a:off x="10020300" y="6134100"/>
            <a:ext cx="1650998" cy="20532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indent="-457200" algn="ctr">
              <a:lnSpc>
                <a:spcPct val="125000"/>
              </a:lnSpc>
              <a:spcAft>
                <a:spcPts val="800"/>
              </a:spcAft>
              <a:buSzPct val="100000"/>
              <a:defRPr sz="1200">
                <a:solidFill>
                  <a:schemeClr val="tx1">
                    <a:lumMod val="100000"/>
                  </a:schemeClr>
                </a:solidFill>
                <a:latin typeface="Arial" panose="020B0604020202020204" pitchFamily="34" charset="0"/>
              </a:defRPr>
            </a:lvl1pPr>
            <a:lvl2pPr marL="176213" lvl="1" indent="-176213" algn="ctr">
              <a:lnSpc>
                <a:spcPct val="125000"/>
              </a:lnSpc>
              <a:spcAft>
                <a:spcPts val="800"/>
              </a:spcAft>
              <a:buClr>
                <a:schemeClr val="bg2">
                  <a:lumMod val="100000"/>
                </a:schemeClr>
              </a:buClr>
              <a:buSzPct val="100000"/>
              <a:buFont typeface="Wingdings 2" panose="05020102010507070707" pitchFamily="18" charset="2"/>
              <a:buChar char=""/>
              <a:defRPr sz="1200">
                <a:solidFill>
                  <a:schemeClr val="tx1">
                    <a:lumMod val="100000"/>
                  </a:schemeClr>
                </a:solidFill>
                <a:latin typeface="Arial" panose="020B0604020202020204" pitchFamily="34" charset="0"/>
              </a:defRPr>
            </a:lvl2pPr>
            <a:lvl3pPr marL="360363" lvl="2" indent="-184150" algn="ctr">
              <a:lnSpc>
                <a:spcPct val="125000"/>
              </a:lnSpc>
              <a:spcAft>
                <a:spcPts val="800"/>
              </a:spcAft>
              <a:buClr>
                <a:schemeClr val="bg2">
                  <a:lumMod val="100000"/>
                </a:schemeClr>
              </a:buClr>
              <a:buSzPct val="100000"/>
              <a:buFont typeface="Wingdings" panose="05000000000000000000" pitchFamily="2" charset="2"/>
              <a:buChar char=""/>
              <a:defRPr sz="1200">
                <a:solidFill>
                  <a:schemeClr val="tx1">
                    <a:lumMod val="100000"/>
                  </a:schemeClr>
                </a:solidFill>
                <a:latin typeface="Arial" panose="020B0604020202020204" pitchFamily="34" charset="0"/>
              </a:defRPr>
            </a:lvl3pPr>
            <a:lvl4pPr marL="536575" lvl="3"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4pPr>
            <a:lvl5pPr marL="720725" lvl="4"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5pPr>
            <a:lvl6pPr marL="896938" lvl="5"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6pPr>
            <a:lvl7pPr marL="1073150" lvl="6" indent="-176213"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7pPr>
            <a:lvl8pPr marL="1257300" lvl="7"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8pPr>
            <a:lvl9pPr marL="1257300" lvl="8" indent="-184150" algn="ctr">
              <a:lnSpc>
                <a:spcPct val="125000"/>
              </a:lnSpc>
              <a:spcAft>
                <a:spcPts val="800"/>
              </a:spcAft>
              <a:buClr>
                <a:schemeClr val="bg2">
                  <a:lumMod val="100000"/>
                </a:schemeClr>
              </a:buClr>
              <a:buSzPct val="100000"/>
              <a:buFont typeface="Arial" panose="020B0604020202020204" pitchFamily="34" charset="0"/>
              <a:buChar char="–"/>
              <a:defRPr sz="1200">
                <a:solidFill>
                  <a:schemeClr val="tx1">
                    <a:lumMod val="100000"/>
                  </a:schemeClr>
                </a:solidFill>
                <a:latin typeface="Arial" panose="020B0604020202020204" pitchFamily="34" charset="0"/>
              </a:defRPr>
            </a:lvl9pPr>
          </a:lstStyle>
          <a:p>
            <a:pPr marL="0" lvl="1" indent="0" algn="r">
              <a:lnSpc>
                <a:spcPct val="100000"/>
              </a:lnSpc>
              <a:spcAft>
                <a:spcPts val="0"/>
              </a:spcAft>
              <a:buNone/>
            </a:pPr>
            <a:r>
              <a:rPr lang="en-GB" sz="900">
                <a:solidFill>
                  <a:schemeClr val="bg1">
                    <a:lumMod val="50000"/>
                  </a:schemeClr>
                </a:solidFill>
                <a:sym typeface=""/>
              </a:rPr>
              <a:t>*Very small brewers are exempt</a:t>
            </a:r>
          </a:p>
        </p:txBody>
      </p:sp>
      <p:sp>
        <p:nvSpPr>
          <p:cNvPr id="8" name="Title 1">
            <a:extLst>
              <a:ext uri="{FF2B5EF4-FFF2-40B4-BE49-F238E27FC236}">
                <a16:creationId xmlns:a16="http://schemas.microsoft.com/office/drawing/2014/main" id="{882A4F49-8BD2-D245-10C4-C0378DFFBCBF}"/>
              </a:ext>
            </a:extLst>
          </p:cNvPr>
          <p:cNvSpPr txBox="1">
            <a:spLocks/>
          </p:cNvSpPr>
          <p:nvPr/>
        </p:nvSpPr>
        <p:spPr>
          <a:xfrm>
            <a:off x="7515434" y="2896503"/>
            <a:ext cx="4200315" cy="3210722"/>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3D441E"/>
                </a:solidFill>
              </a:rPr>
              <a:t>Cuts to Business Rates Relief hits small pubs</a:t>
            </a:r>
            <a:endParaRPr lang="en-GB" sz="1400">
              <a:solidFill>
                <a:srgbClr val="3D441E"/>
              </a:solidFill>
            </a:endParaRPr>
          </a:p>
          <a:p>
            <a:pPr marL="171450" indent="-171450">
              <a:spcAft>
                <a:spcPts val="600"/>
              </a:spcAft>
              <a:buFont typeface="Wingdings" panose="05000000000000000000" pitchFamily="2" charset="2"/>
              <a:buChar char="§"/>
            </a:pPr>
            <a:r>
              <a:rPr lang="en-GB" sz="1200">
                <a:solidFill>
                  <a:srgbClr val="3D441E"/>
                </a:solidFill>
                <a:latin typeface="+mn-lt"/>
              </a:rPr>
              <a:t>Businesses can receive up to £110k in relief annually. </a:t>
            </a:r>
          </a:p>
          <a:p>
            <a:pPr marL="171450" indent="-171450">
              <a:spcAft>
                <a:spcPts val="600"/>
              </a:spcAft>
              <a:buFont typeface="Wingdings" panose="05000000000000000000" pitchFamily="2" charset="2"/>
              <a:buChar char="§"/>
            </a:pPr>
            <a:r>
              <a:rPr lang="en-GB" sz="1200">
                <a:solidFill>
                  <a:srgbClr val="3D441E"/>
                </a:solidFill>
                <a:latin typeface="+mn-lt"/>
              </a:rPr>
              <a:t>Smaller businesses below the threshold will feel the impact of a cut in the relief - facing a sharp rise in their tax bill (140%).</a:t>
            </a:r>
          </a:p>
          <a:p>
            <a:pPr marL="171450" indent="-171450">
              <a:spcAft>
                <a:spcPts val="600"/>
              </a:spcAft>
              <a:buFont typeface="Wingdings" panose="05000000000000000000" pitchFamily="2" charset="2"/>
              <a:buChar char="§"/>
            </a:pPr>
            <a:r>
              <a:rPr lang="en-GB" sz="1200">
                <a:solidFill>
                  <a:srgbClr val="3D441E"/>
                </a:solidFill>
                <a:latin typeface="+mn-lt"/>
              </a:rPr>
              <a:t>Where larger firms already exceed this cap and will continue to do so after the cut, won’t be affected by a reduction in Business Rates Relief</a:t>
            </a:r>
          </a:p>
          <a:p>
            <a:pPr marL="171450" indent="-171450">
              <a:spcAft>
                <a:spcPts val="600"/>
              </a:spcAft>
              <a:buFont typeface="Wingdings" panose="05000000000000000000" pitchFamily="2" charset="2"/>
              <a:buChar char="§"/>
            </a:pPr>
            <a:r>
              <a:rPr lang="en-GB" sz="1200">
                <a:solidFill>
                  <a:srgbClr val="3D441E"/>
                </a:solidFill>
                <a:latin typeface="+mn-lt"/>
              </a:rPr>
              <a:t>In a CGA Q4 2024 survey, 76% of operators expected lower profits, 54% anticipated job cuts, and 51% planned to cancel investments if relief were removed. </a:t>
            </a:r>
          </a:p>
          <a:p>
            <a:pPr marL="171450" indent="-171450">
              <a:spcAft>
                <a:spcPts val="600"/>
              </a:spcAft>
              <a:buFont typeface="Wingdings" panose="05000000000000000000" pitchFamily="2" charset="2"/>
              <a:buChar char="§"/>
            </a:pPr>
            <a:r>
              <a:rPr lang="en-GB" sz="1200">
                <a:solidFill>
                  <a:srgbClr val="3D441E"/>
                </a:solidFill>
                <a:latin typeface="+mn-lt"/>
              </a:rPr>
              <a:t>The cut, rather than full removal, means the impacts may be smaller but still impactful for operators.</a:t>
            </a:r>
          </a:p>
          <a:p>
            <a:pPr marL="171450" indent="-171450">
              <a:spcAft>
                <a:spcPts val="600"/>
              </a:spcAft>
              <a:buFont typeface="Wingdings" panose="05000000000000000000" pitchFamily="2" charset="2"/>
              <a:buChar char="§"/>
            </a:pPr>
            <a:r>
              <a:rPr lang="en-GB" sz="1200">
                <a:solidFill>
                  <a:srgbClr val="3D441E"/>
                </a:solidFill>
                <a:latin typeface="+mn-lt"/>
              </a:rPr>
              <a:t>Further uncertainty from expected increases in pub rateable values - dampening the effect of some proposed reforms </a:t>
            </a:r>
          </a:p>
        </p:txBody>
      </p:sp>
    </p:spTree>
    <p:extLst>
      <p:ext uri="{BB962C8B-B14F-4D97-AF65-F5344CB8AC3E}">
        <p14:creationId xmlns:p14="http://schemas.microsoft.com/office/powerpoint/2010/main" val="217909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Contents</a:t>
            </a:r>
          </a:p>
        </p:txBody>
      </p:sp>
      <p:graphicFrame>
        <p:nvGraphicFramePr>
          <p:cNvPr id="4" name="Table 3"/>
          <p:cNvGraphicFramePr>
            <a:graphicFrameLocks noGrp="1"/>
          </p:cNvGraphicFramePr>
          <p:nvPr>
            <p:custDataLst>
              <p:custData r:id="rId3"/>
              <p:tags r:id="rId4"/>
            </p:custDataLst>
            <p:extLst>
              <p:ext uri="{D42A27DB-BD31-4B8C-83A1-F6EECF244321}">
                <p14:modId xmlns:p14="http://schemas.microsoft.com/office/powerpoint/2010/main" val="459770425"/>
              </p:ext>
            </p:extLst>
          </p:nvPr>
        </p:nvGraphicFramePr>
        <p:xfrm>
          <a:off x="723900" y="1333500"/>
          <a:ext cx="10744200" cy="3740870"/>
        </p:xfrm>
        <a:graphic>
          <a:graphicData uri="http://schemas.openxmlformats.org/drawingml/2006/table">
            <a:tbl>
              <a:tblPr firstRow="1" bandRow="1">
                <a:tableStyleId>{2D5ABB26-0587-4C30-8999-92F81FD0307C}</a:tableStyleId>
              </a:tblPr>
              <a:tblGrid>
                <a:gridCol w="10744200">
                  <a:extLst>
                    <a:ext uri="{9D8B030D-6E8A-4147-A177-3AD203B41FA5}">
                      <a16:colId xmlns:a16="http://schemas.microsoft.com/office/drawing/2014/main" val="1367209598"/>
                    </a:ext>
                  </a:extLst>
                </a:gridCol>
              </a:tblGrid>
              <a:tr h="534410">
                <a:tc>
                  <a:txBody>
                    <a:bodyPr/>
                    <a:lstStyle/>
                    <a:p>
                      <a:pPr marL="176213" lvl="0" indent="-1588" algn="l" rtl="0" eaLnBrk="1" fontAlgn="auto" hangingPunct="1">
                        <a:lnSpc>
                          <a:spcPct val="100000"/>
                        </a:lnSpc>
                        <a:spcBef>
                          <a:spcPts val="0"/>
                        </a:spcBef>
                        <a:spcAft>
                          <a:spcPts val="0"/>
                        </a:spcAft>
                        <a:buFontTx/>
                      </a:pPr>
                      <a:r>
                        <a:rPr lang="en-US" sz="1400" b="1" baseline="0" noProof="0">
                          <a:solidFill>
                            <a:srgbClr val="000000"/>
                          </a:solidFill>
                          <a:latin typeface="Arial" panose="020B0604020202020204" pitchFamily="34" charset="0"/>
                          <a:ea typeface="+mn-ea"/>
                          <a:cs typeface="+mn-cs"/>
                          <a:sym typeface=""/>
                        </a:rPr>
                        <a:t>Topic</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2068709"/>
                  </a:ext>
                </a:extLst>
              </a:tr>
              <a:tr h="534410">
                <a:tc>
                  <a:txBody>
                    <a:bodyPr/>
                    <a:lstStyle/>
                    <a:p>
                      <a:pPr marL="174625" lvl="0" indent="0" algn="l" rtl="0" eaLnBrk="1" fontAlgn="auto" hangingPunct="1">
                        <a:lnSpc>
                          <a:spcPct val="100000"/>
                        </a:lnSpc>
                        <a:spcBef>
                          <a:spcPts val="0"/>
                        </a:spcBef>
                        <a:spcAft>
                          <a:spcPts val="0"/>
                        </a:spcAft>
                        <a:buClrTx/>
                        <a:buFontTx/>
                      </a:pPr>
                      <a:r>
                        <a:rPr lang="en-US" sz="1400" b="1" baseline="0" noProof="0">
                          <a:solidFill>
                            <a:schemeClr val="bg1">
                              <a:lumMod val="100000"/>
                            </a:schemeClr>
                          </a:solidFill>
                          <a:latin typeface="Arial" panose="020B0604020202020204" pitchFamily="34" charset="0"/>
                          <a:ea typeface="+mn-ea"/>
                          <a:cs typeface="+mn-cs"/>
                          <a:sym typeface=""/>
                        </a:rPr>
                        <a:t>Summary</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a:solidFill>
                        <a:srgbClr val="FFFFFF"/>
                      </a:solid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1450701"/>
                  </a:ext>
                </a:extLst>
              </a:tr>
              <a:tr h="534410">
                <a:tc>
                  <a:txBody>
                    <a:bodyPr/>
                    <a:lstStyle/>
                    <a:p>
                      <a:pPr marL="174625" lvl="0" indent="0" algn="l" rtl="0" eaLnBrk="1" fontAlgn="auto" hangingPunct="1">
                        <a:lnSpc>
                          <a:spcPct val="100000"/>
                        </a:lnSpc>
                        <a:spcBef>
                          <a:spcPts val="0"/>
                        </a:spcBef>
                        <a:spcAft>
                          <a:spcPts val="0"/>
                        </a:spcAft>
                        <a:buFontTx/>
                      </a:pPr>
                      <a:r>
                        <a:rPr lang="en-GB" sz="1400" b="0" baseline="0" noProof="0">
                          <a:solidFill>
                            <a:srgbClr val="000000"/>
                          </a:solidFill>
                          <a:latin typeface="Arial" panose="020B0604020202020204" pitchFamily="34" charset="0"/>
                          <a:ea typeface="+mn-ea"/>
                          <a:cs typeface="+mn-cs"/>
                          <a:sym typeface=""/>
                        </a:rPr>
                        <a:t>Supporting detail: Economic environment facing pubs &amp; brewers</a:t>
                      </a:r>
                      <a:endParaRPr lang="en-US" sz="1400" b="0" baseline="0" noProof="0">
                        <a:solidFill>
                          <a:srgbClr val="000000"/>
                        </a:solidFill>
                        <a:latin typeface="Arial" panose="020B0604020202020204" pitchFamily="34" charset="0"/>
                        <a:ea typeface="+mn-ea"/>
                        <a:cs typeface="+mn-cs"/>
                        <a:sym typeface=""/>
                      </a:endParaRP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a:solidFill>
                        <a:srgbClr val="FFFFFF"/>
                      </a:solidFill>
                    </a:lnT>
                    <a:lnB w="0">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401223110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1: Landscape of pubs and brewers in the UK</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a:solidFill>
                        <a:srgbClr val="FFFFFF"/>
                      </a:solidFill>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69694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2: Economic model of pubs and brewers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4442007"/>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3: Current economic impact on pubs and brewers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83842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4: Methodology and interview findings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3597804"/>
                  </a:ext>
                </a:extLst>
              </a:tr>
            </a:tbl>
          </a:graphicData>
        </a:graphic>
      </p:graphicFrame>
    </p:spTree>
    <p:custDataLst>
      <p:custData r:id="rId1"/>
      <p:tags r:id="rId2"/>
    </p:custDataLst>
    <p:extLst>
      <p:ext uri="{BB962C8B-B14F-4D97-AF65-F5344CB8AC3E}">
        <p14:creationId xmlns:p14="http://schemas.microsoft.com/office/powerpoint/2010/main" val="1040682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94D2A-8B61-AF39-29BA-30663FD9083A}"/>
              </a:ext>
            </a:extLst>
          </p:cNvPr>
          <p:cNvSpPr>
            <a:spLocks noGrp="1"/>
          </p:cNvSpPr>
          <p:nvPr>
            <p:ph type="title"/>
          </p:nvPr>
        </p:nvSpPr>
        <p:spPr/>
        <p:txBody>
          <a:bodyPr/>
          <a:lstStyle/>
          <a:p>
            <a:r>
              <a:rPr lang="en-GB"/>
              <a:t>About this report</a:t>
            </a:r>
          </a:p>
        </p:txBody>
      </p:sp>
      <p:sp>
        <p:nvSpPr>
          <p:cNvPr id="6" name="Rectangle 5">
            <a:extLst>
              <a:ext uri="{FF2B5EF4-FFF2-40B4-BE49-F238E27FC236}">
                <a16:creationId xmlns:a16="http://schemas.microsoft.com/office/drawing/2014/main" id="{2FDFC8B2-CCEA-3117-5905-C3E766E3766A}"/>
              </a:ext>
            </a:extLst>
          </p:cNvPr>
          <p:cNvSpPr/>
          <p:nvPr/>
        </p:nvSpPr>
        <p:spPr>
          <a:xfrm>
            <a:off x="520700" y="1333500"/>
            <a:ext cx="11152187" cy="2748306"/>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80000" lvl="1" indent="-180000">
              <a:spcAft>
                <a:spcPts val="1200"/>
              </a:spcAft>
              <a:buClr>
                <a:schemeClr val="bg2">
                  <a:lumMod val="100000"/>
                </a:schemeClr>
              </a:buClr>
              <a:buSzPct val="100000"/>
              <a:buFont typeface="Wingdings 2" panose="05020102010507070707" pitchFamily="18" charset="2"/>
              <a:buChar char=""/>
              <a:defRPr/>
            </a:pPr>
            <a:r>
              <a:rPr lang="en-GB" sz="1200">
                <a:solidFill>
                  <a:srgbClr val="2D2926"/>
                </a:solidFill>
                <a:latin typeface="Arial"/>
              </a:rPr>
              <a:t>Frontier Economics were commissioned by The British Beer and Pub Association (BBPA) in Autumn 2022 to analyse the pub and brewery sector, the pressures faced post-Covid, and why the sector is particularly distinctive in the need for support. </a:t>
            </a:r>
          </a:p>
          <a:p>
            <a:pPr marL="180000" lvl="1" indent="-180000">
              <a:spcAft>
                <a:spcPts val="1200"/>
              </a:spcAft>
              <a:buClr>
                <a:schemeClr val="bg2">
                  <a:lumMod val="100000"/>
                </a:schemeClr>
              </a:buClr>
              <a:buSzPct val="100000"/>
              <a:buFont typeface="Wingdings 2" panose="05020102010507070707" pitchFamily="18" charset="2"/>
              <a:buChar char=""/>
              <a:defRPr/>
            </a:pPr>
            <a:r>
              <a:rPr lang="en-GB" sz="1200">
                <a:solidFill>
                  <a:srgbClr val="2D2926"/>
                </a:solidFill>
                <a:latin typeface="Arial"/>
              </a:rPr>
              <a:t>Given the rapidly changing economic environment and pressures faced by the sector, this report provides an update to the economic environment facing pubs and brewers as of early 2025.</a:t>
            </a:r>
          </a:p>
          <a:p>
            <a:pPr marL="180000" lvl="1" indent="-180000">
              <a:spcAft>
                <a:spcPts val="1200"/>
              </a:spcAft>
              <a:buClr>
                <a:schemeClr val="bg2">
                  <a:lumMod val="100000"/>
                </a:schemeClr>
              </a:buClr>
              <a:buSzPct val="100000"/>
              <a:buFont typeface="Wingdings 2" panose="05020102010507070707" pitchFamily="18" charset="2"/>
              <a:buChar char=""/>
              <a:defRPr/>
            </a:pPr>
            <a:r>
              <a:rPr lang="en-GB" sz="1200">
                <a:solidFill>
                  <a:srgbClr val="2D2926"/>
                </a:solidFill>
                <a:latin typeface="Arial"/>
              </a:rPr>
              <a:t>This report builds on the previous update from August 2023, focusing on how costs and demand have changed over the past year and what is expected to happen over the next year.</a:t>
            </a:r>
          </a:p>
          <a:p>
            <a:pPr marL="180000" lvl="1" indent="-180000">
              <a:spcAft>
                <a:spcPts val="1200"/>
              </a:spcAft>
              <a:buClr>
                <a:schemeClr val="bg2">
                  <a:lumMod val="100000"/>
                </a:schemeClr>
              </a:buClr>
              <a:buSzPct val="100000"/>
              <a:buFont typeface="Wingdings 2" panose="05020102010507070707" pitchFamily="18" charset="2"/>
              <a:buChar char=""/>
              <a:defRPr/>
            </a:pPr>
            <a:r>
              <a:rPr lang="en-GB" sz="1200">
                <a:solidFill>
                  <a:srgbClr val="2D2926"/>
                </a:solidFill>
                <a:latin typeface="Arial"/>
              </a:rPr>
              <a:t>This report does not re-examine the overall landscape and economic model of pubs and brewers which will not have changed. This part of the analysis has been moved to Annex 1 and 2. </a:t>
            </a:r>
          </a:p>
        </p:txBody>
      </p:sp>
    </p:spTree>
    <p:extLst>
      <p:ext uri="{BB962C8B-B14F-4D97-AF65-F5344CB8AC3E}">
        <p14:creationId xmlns:p14="http://schemas.microsoft.com/office/powerpoint/2010/main" val="3900297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76F29-BA96-4A56-89CD-FAC3643F7569}"/>
              </a:ext>
            </a:extLst>
          </p:cNvPr>
          <p:cNvSpPr>
            <a:spLocks noGrp="1"/>
          </p:cNvSpPr>
          <p:nvPr>
            <p:ph type="title"/>
            <p:custDataLst>
              <p:tags r:id="rId1"/>
            </p:custDataLst>
          </p:nvPr>
        </p:nvSpPr>
        <p:spPr/>
        <p:txBody>
          <a:bodyPr/>
          <a:lstStyle/>
          <a:p>
            <a:r>
              <a:rPr lang="en-GB"/>
              <a:t>Acute shocks have eased but pressures remain, with further impact of rising labour costs, business rates, and new regulations – and differential impacts across firms </a:t>
            </a:r>
          </a:p>
        </p:txBody>
      </p:sp>
      <p:sp>
        <p:nvSpPr>
          <p:cNvPr id="3" name="Text Placeholder 132">
            <a:extLst>
              <a:ext uri="{FF2B5EF4-FFF2-40B4-BE49-F238E27FC236}">
                <a16:creationId xmlns:a16="http://schemas.microsoft.com/office/drawing/2014/main" id="{E6BB4EB4-0F0D-15CA-C6C6-2C5721DE559C}"/>
              </a:ext>
            </a:extLst>
          </p:cNvPr>
          <p:cNvSpPr txBox="1">
            <a:spLocks/>
          </p:cNvSpPr>
          <p:nvPr>
            <p:custDataLst>
              <p:tags r:id="rId2"/>
            </p:custDataLst>
          </p:nvPr>
        </p:nvSpPr>
        <p:spPr>
          <a:xfrm>
            <a:off x="1812102" y="1360140"/>
            <a:ext cx="928773" cy="900000"/>
          </a:xfrm>
          <a:prstGeom prst="rect">
            <a:avLst/>
          </a:prstGeom>
          <a:solidFill>
            <a:schemeClr val="accent1"/>
          </a:solidFill>
          <a:ln>
            <a:solidFill>
              <a:schemeClr val="accent1"/>
            </a:solidFill>
          </a:ln>
        </p:spPr>
        <p:txBody>
          <a:bodyPr vert="horz" lIns="0" tIns="45720" rIns="0" bIns="45720" rtlCol="0" anchor="ctr" anchorCtr="0">
            <a:noAutofit/>
          </a:bodyPr>
          <a:lstStyle>
            <a:lvl1pPr marL="0" indent="0" algn="ctr" defTabSz="914400" rtl="0" eaLnBrk="1" latinLnBrk="0" hangingPunct="1">
              <a:lnSpc>
                <a:spcPct val="100000"/>
              </a:lnSpc>
              <a:spcBef>
                <a:spcPts val="0"/>
              </a:spcBef>
              <a:spcAft>
                <a:spcPts val="800"/>
              </a:spcAft>
              <a:buFontTx/>
              <a:buNone/>
              <a:defRPr lang="en-GB" sz="3600" kern="1200" cap="all" baseline="0" dirty="0">
                <a:solidFill>
                  <a:srgbClr val="FFFFFF"/>
                </a:solidFill>
                <a:latin typeface="+mj-lt"/>
                <a:ea typeface="+mn-ea"/>
                <a:cs typeface="+mn-cs"/>
              </a:defRPr>
            </a:lvl1pPr>
            <a:lvl2pPr marL="0" indent="0" algn="l" defTabSz="914400" rtl="0" eaLnBrk="1" latinLnBrk="0" hangingPunct="1">
              <a:lnSpc>
                <a:spcPct val="125000"/>
              </a:lnSpc>
              <a:spcBef>
                <a:spcPts val="0"/>
              </a:spcBef>
              <a:spcAft>
                <a:spcPts val="800"/>
              </a:spcAft>
              <a:buFontTx/>
              <a:buNone/>
              <a:defRPr sz="1200" kern="1200">
                <a:solidFill>
                  <a:srgbClr val="2D2926"/>
                </a:solidFill>
                <a:latin typeface="+mn-lt"/>
                <a:ea typeface="+mn-ea"/>
                <a:cs typeface="+mn-cs"/>
              </a:defRPr>
            </a:lvl2pPr>
            <a:lvl3pPr marL="144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3pPr>
            <a:lvl4pPr marL="288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4pPr>
            <a:lvl5pPr marL="432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2D2926"/>
                </a:solidFill>
                <a:latin typeface="+mn-lt"/>
                <a:ea typeface="+mn-ea"/>
                <a:cs typeface="+mn-cs"/>
              </a:defRPr>
            </a:lvl5pPr>
            <a:lvl6pPr marL="576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6pPr>
            <a:lvl7pPr marL="720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7pPr>
            <a:lvl8pPr marL="864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8pPr>
            <a:lvl9pPr marL="1008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GB" sz="2800" b="0" i="0" u="none" strike="noStrike" kern="1200" cap="all" spc="0" normalizeH="0" baseline="0" noProof="0">
                <a:ln>
                  <a:noFill/>
                </a:ln>
                <a:solidFill>
                  <a:srgbClr val="FFFFFF"/>
                </a:solidFill>
                <a:effectLst/>
                <a:uLnTx/>
                <a:uFillTx/>
                <a:latin typeface="+mn-lt"/>
                <a:ea typeface="+mn-ea"/>
                <a:cs typeface="+mn-cs"/>
              </a:rPr>
              <a:t>01</a:t>
            </a:r>
          </a:p>
        </p:txBody>
      </p:sp>
      <p:sp>
        <p:nvSpPr>
          <p:cNvPr id="22" name="Text Placeholder 134">
            <a:extLst>
              <a:ext uri="{FF2B5EF4-FFF2-40B4-BE49-F238E27FC236}">
                <a16:creationId xmlns:a16="http://schemas.microsoft.com/office/drawing/2014/main" id="{79E8B224-CD02-66FA-BAE0-83EADDB296AC}"/>
              </a:ext>
            </a:extLst>
          </p:cNvPr>
          <p:cNvSpPr txBox="1">
            <a:spLocks/>
          </p:cNvSpPr>
          <p:nvPr>
            <p:custDataLst>
              <p:tags r:id="rId3"/>
            </p:custDataLst>
          </p:nvPr>
        </p:nvSpPr>
        <p:spPr>
          <a:xfrm>
            <a:off x="9451124" y="1360140"/>
            <a:ext cx="928773" cy="900000"/>
          </a:xfrm>
          <a:prstGeom prst="rect">
            <a:avLst/>
          </a:prstGeom>
          <a:solidFill>
            <a:srgbClr val="9EA700"/>
          </a:solidFill>
        </p:spPr>
        <p:txBody>
          <a:bodyPr vert="horz" lIns="0" tIns="45720" rIns="0" bIns="45720" rtlCol="0" anchor="ctr" anchorCtr="0">
            <a:noAutofit/>
          </a:bodyPr>
          <a:lstStyle>
            <a:lvl1pPr marL="0" indent="0" algn="ctr" defTabSz="914400" rtl="0" eaLnBrk="1" latinLnBrk="0" hangingPunct="1">
              <a:lnSpc>
                <a:spcPct val="100000"/>
              </a:lnSpc>
              <a:spcBef>
                <a:spcPts val="0"/>
              </a:spcBef>
              <a:spcAft>
                <a:spcPts val="800"/>
              </a:spcAft>
              <a:buFontTx/>
              <a:buNone/>
              <a:defRPr lang="en-GB" sz="3600" kern="1200" cap="all" baseline="0" dirty="0">
                <a:solidFill>
                  <a:srgbClr val="FFFFFF"/>
                </a:solidFill>
                <a:latin typeface="+mj-lt"/>
                <a:ea typeface="+mn-ea"/>
                <a:cs typeface="+mn-cs"/>
              </a:defRPr>
            </a:lvl1pPr>
            <a:lvl2pPr marL="0" indent="0" algn="l" defTabSz="914400" rtl="0" eaLnBrk="1" latinLnBrk="0" hangingPunct="1">
              <a:lnSpc>
                <a:spcPct val="125000"/>
              </a:lnSpc>
              <a:spcBef>
                <a:spcPts val="0"/>
              </a:spcBef>
              <a:spcAft>
                <a:spcPts val="800"/>
              </a:spcAft>
              <a:buFontTx/>
              <a:buNone/>
              <a:defRPr sz="1200" kern="1200">
                <a:solidFill>
                  <a:srgbClr val="2D2926"/>
                </a:solidFill>
                <a:latin typeface="+mn-lt"/>
                <a:ea typeface="+mn-ea"/>
                <a:cs typeface="+mn-cs"/>
              </a:defRPr>
            </a:lvl2pPr>
            <a:lvl3pPr marL="144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3pPr>
            <a:lvl4pPr marL="288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4pPr>
            <a:lvl5pPr marL="432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2D2926"/>
                </a:solidFill>
                <a:latin typeface="+mn-lt"/>
                <a:ea typeface="+mn-ea"/>
                <a:cs typeface="+mn-cs"/>
              </a:defRPr>
            </a:lvl5pPr>
            <a:lvl6pPr marL="576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6pPr>
            <a:lvl7pPr marL="720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7pPr>
            <a:lvl8pPr marL="864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8pPr>
            <a:lvl9pPr marL="1008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GB" sz="2800" b="0" i="0" u="none" strike="noStrike" kern="1200" cap="all" spc="0" normalizeH="0" baseline="0" noProof="0">
                <a:ln>
                  <a:noFill/>
                </a:ln>
                <a:solidFill>
                  <a:srgbClr val="FFFFFF"/>
                </a:solidFill>
                <a:effectLst/>
                <a:uLnTx/>
                <a:uFillTx/>
                <a:latin typeface="+mn-lt"/>
                <a:ea typeface="+mn-ea"/>
                <a:cs typeface="+mn-cs"/>
              </a:rPr>
              <a:t>03</a:t>
            </a:r>
          </a:p>
        </p:txBody>
      </p:sp>
      <p:cxnSp>
        <p:nvCxnSpPr>
          <p:cNvPr id="24" name="Straight Arrow Connector 23">
            <a:extLst>
              <a:ext uri="{FF2B5EF4-FFF2-40B4-BE49-F238E27FC236}">
                <a16:creationId xmlns:a16="http://schemas.microsoft.com/office/drawing/2014/main" id="{48735A22-C16E-32D0-3BB7-38206E38062C}"/>
              </a:ext>
            </a:extLst>
          </p:cNvPr>
          <p:cNvCxnSpPr>
            <a:cxnSpLocks/>
          </p:cNvCxnSpPr>
          <p:nvPr/>
        </p:nvCxnSpPr>
        <p:spPr>
          <a:xfrm>
            <a:off x="3396417" y="1810140"/>
            <a:ext cx="1055154" cy="0"/>
          </a:xfrm>
          <a:prstGeom prst="straightConnector1">
            <a:avLst/>
          </a:prstGeom>
          <a:noFill/>
          <a:ln w="12700" cap="flat" cmpd="sng" algn="ctr">
            <a:solidFill>
              <a:srgbClr val="00474C"/>
            </a:solidFill>
            <a:prstDash val="solid"/>
            <a:miter lim="800000"/>
            <a:tailEnd type="triangle"/>
          </a:ln>
          <a:effectLst/>
        </p:spPr>
      </p:cxnSp>
      <p:cxnSp>
        <p:nvCxnSpPr>
          <p:cNvPr id="25" name="Straight Arrow Connector 24">
            <a:extLst>
              <a:ext uri="{FF2B5EF4-FFF2-40B4-BE49-F238E27FC236}">
                <a16:creationId xmlns:a16="http://schemas.microsoft.com/office/drawing/2014/main" id="{459B1C4C-617D-162C-D1A4-8853FFE8869F}"/>
              </a:ext>
            </a:extLst>
          </p:cNvPr>
          <p:cNvCxnSpPr>
            <a:cxnSpLocks/>
          </p:cNvCxnSpPr>
          <p:nvPr/>
        </p:nvCxnSpPr>
        <p:spPr>
          <a:xfrm>
            <a:off x="7501245" y="1810140"/>
            <a:ext cx="1055154" cy="0"/>
          </a:xfrm>
          <a:prstGeom prst="straightConnector1">
            <a:avLst/>
          </a:prstGeom>
          <a:noFill/>
          <a:ln w="12700" cap="flat" cmpd="sng" algn="ctr">
            <a:solidFill>
              <a:srgbClr val="003D4C"/>
            </a:solidFill>
            <a:prstDash val="solid"/>
            <a:miter lim="800000"/>
            <a:tailEnd type="triangle"/>
          </a:ln>
          <a:effectLst/>
        </p:spPr>
      </p:cxnSp>
      <p:grpSp>
        <p:nvGrpSpPr>
          <p:cNvPr id="7" name="Group 6">
            <a:extLst>
              <a:ext uri="{FF2B5EF4-FFF2-40B4-BE49-F238E27FC236}">
                <a16:creationId xmlns:a16="http://schemas.microsoft.com/office/drawing/2014/main" id="{D1C348BA-3B87-C543-2828-46F3F2A1DF6D}"/>
              </a:ext>
            </a:extLst>
          </p:cNvPr>
          <p:cNvGrpSpPr/>
          <p:nvPr/>
        </p:nvGrpSpPr>
        <p:grpSpPr>
          <a:xfrm>
            <a:off x="515937" y="2381250"/>
            <a:ext cx="11150601" cy="3617609"/>
            <a:chOff x="515937" y="2148863"/>
            <a:chExt cx="11150601" cy="3856803"/>
          </a:xfrm>
        </p:grpSpPr>
        <p:sp>
          <p:nvSpPr>
            <p:cNvPr id="5" name="Text Placeholder 5">
              <a:extLst>
                <a:ext uri="{FF2B5EF4-FFF2-40B4-BE49-F238E27FC236}">
                  <a16:creationId xmlns:a16="http://schemas.microsoft.com/office/drawing/2014/main" id="{B1DDB3DD-3815-EAA9-BEC7-EF13F8D65771}"/>
                </a:ext>
              </a:extLst>
            </p:cNvPr>
            <p:cNvSpPr txBox="1">
              <a:spLocks/>
            </p:cNvSpPr>
            <p:nvPr>
              <p:custDataLst>
                <p:tags r:id="rId5"/>
              </p:custDataLst>
            </p:nvPr>
          </p:nvSpPr>
          <p:spPr>
            <a:xfrm>
              <a:off x="4281465" y="2148863"/>
              <a:ext cx="3615796" cy="3845783"/>
            </a:xfrm>
            <a:prstGeom prst="rect">
              <a:avLst/>
            </a:prstGeom>
            <a:ln>
              <a:solidFill>
                <a:srgbClr val="2F6F7A"/>
              </a:solidFill>
            </a:ln>
          </p:spPr>
          <p:txBody>
            <a:bodyPr vert="horz" lIns="46800" tIns="45720" rIns="46800" bIns="45720" rtlCol="0">
              <a:noAutofit/>
            </a:bodyPr>
            <a:lstStyle>
              <a:lvl1pPr marL="0" indent="0" algn="ctr" defTabSz="914400" rtl="0" eaLnBrk="1" latinLnBrk="0" hangingPunct="1">
                <a:lnSpc>
                  <a:spcPct val="125000"/>
                </a:lnSpc>
                <a:spcBef>
                  <a:spcPts val="0"/>
                </a:spcBef>
                <a:spcAft>
                  <a:spcPts val="800"/>
                </a:spcAft>
                <a:buFontTx/>
                <a:buNone/>
                <a:defRPr sz="1400" kern="1200" cap="all" baseline="0">
                  <a:solidFill>
                    <a:srgbClr val="2F6F7A"/>
                  </a:solidFill>
                  <a:latin typeface="+mj-lt"/>
                  <a:ea typeface="+mn-ea"/>
                  <a:cs typeface="+mn-cs"/>
                </a:defRPr>
              </a:lvl1pPr>
              <a:lvl2pPr marL="0" indent="0" algn="ctr" defTabSz="914400" rtl="0" eaLnBrk="1" latinLnBrk="0" hangingPunct="1">
                <a:lnSpc>
                  <a:spcPct val="125000"/>
                </a:lnSpc>
                <a:spcBef>
                  <a:spcPts val="0"/>
                </a:spcBef>
                <a:spcAft>
                  <a:spcPts val="300"/>
                </a:spcAft>
                <a:buFontTx/>
                <a:buNone/>
                <a:defRPr sz="1200" kern="1200">
                  <a:solidFill>
                    <a:srgbClr val="2D2926"/>
                  </a:solidFill>
                  <a:latin typeface="+mn-lt"/>
                  <a:ea typeface="+mn-ea"/>
                  <a:cs typeface="+mn-cs"/>
                </a:defRPr>
              </a:lvl2pPr>
              <a:lvl3pPr marL="144000" indent="-144000" algn="l" defTabSz="914400" rtl="0" eaLnBrk="1" latinLnBrk="0" hangingPunct="1">
                <a:lnSpc>
                  <a:spcPct val="125000"/>
                </a:lnSpc>
                <a:spcBef>
                  <a:spcPts val="0"/>
                </a:spcBef>
                <a:spcAft>
                  <a:spcPts val="300"/>
                </a:spcAft>
                <a:buFont typeface="Wingdings 2" panose="05020102010507070707" pitchFamily="18" charset="2"/>
                <a:buChar char=""/>
                <a:defRPr sz="1200" kern="1200">
                  <a:solidFill>
                    <a:srgbClr val="2D2926"/>
                  </a:solidFill>
                  <a:latin typeface="+mn-lt"/>
                  <a:ea typeface="+mn-ea"/>
                  <a:cs typeface="+mn-cs"/>
                </a:defRPr>
              </a:lvl3pPr>
              <a:lvl4pPr marL="288000" indent="-144000" algn="l" defTabSz="914400" rtl="0" eaLnBrk="1" latinLnBrk="0" hangingPunct="1">
                <a:lnSpc>
                  <a:spcPct val="125000"/>
                </a:lnSpc>
                <a:spcBef>
                  <a:spcPts val="0"/>
                </a:spcBef>
                <a:spcAft>
                  <a:spcPts val="300"/>
                </a:spcAft>
                <a:buFont typeface="Wingdings 2" panose="05020102010507070707" pitchFamily="18" charset="2"/>
                <a:buChar char=""/>
                <a:defRPr sz="1200" kern="1200">
                  <a:solidFill>
                    <a:srgbClr val="2D2926"/>
                  </a:solidFill>
                  <a:latin typeface="+mn-lt"/>
                  <a:ea typeface="+mn-ea"/>
                  <a:cs typeface="+mn-cs"/>
                </a:defRPr>
              </a:lvl4pPr>
              <a:lvl5pPr marL="432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2D2926"/>
                  </a:solidFill>
                  <a:latin typeface="+mn-lt"/>
                  <a:ea typeface="+mn-ea"/>
                  <a:cs typeface="+mn-cs"/>
                </a:defRPr>
              </a:lvl5pPr>
              <a:lvl6pPr marL="576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6pPr>
              <a:lvl7pPr marL="720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7pPr>
              <a:lvl8pPr marL="864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8pPr>
              <a:lvl9pPr marL="1008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9pPr>
            </a:lstStyle>
            <a:p>
              <a:pPr marL="0" marR="0" lvl="0" indent="0" algn="ctr" defTabSz="914400" rtl="0" eaLnBrk="1" fontAlgn="auto" latinLnBrk="0" hangingPunct="1">
                <a:lnSpc>
                  <a:spcPct val="110000"/>
                </a:lnSpc>
                <a:spcBef>
                  <a:spcPts val="300"/>
                </a:spcBef>
                <a:spcAft>
                  <a:spcPts val="300"/>
                </a:spcAft>
                <a:buClrTx/>
                <a:buSzTx/>
                <a:buFontTx/>
                <a:buNone/>
                <a:tabLst/>
                <a:defRPr/>
              </a:pPr>
              <a:r>
                <a:rPr kumimoji="0" lang="en-GB" sz="1600" b="0" i="0" u="none" strike="noStrike" kern="1200" cap="none" spc="0" normalizeH="0" baseline="0" noProof="0">
                  <a:ln>
                    <a:noFill/>
                  </a:ln>
                  <a:solidFill>
                    <a:srgbClr val="2F6F7A"/>
                  </a:solidFill>
                  <a:effectLst/>
                  <a:uLnTx/>
                  <a:uFillTx/>
                  <a:ea typeface="+mn-ea"/>
                  <a:cs typeface="+mn-cs"/>
                </a:rPr>
                <a:t>Further cost pressures incoming, driven by policy interventions </a:t>
              </a:r>
            </a:p>
          </p:txBody>
        </p:sp>
        <p:sp>
          <p:nvSpPr>
            <p:cNvPr id="19" name="Text Placeholder 6">
              <a:extLst>
                <a:ext uri="{FF2B5EF4-FFF2-40B4-BE49-F238E27FC236}">
                  <a16:creationId xmlns:a16="http://schemas.microsoft.com/office/drawing/2014/main" id="{97A32BC0-84ED-0C8A-1F53-5E838B92F762}"/>
                </a:ext>
              </a:extLst>
            </p:cNvPr>
            <p:cNvSpPr txBox="1">
              <a:spLocks/>
            </p:cNvSpPr>
            <p:nvPr>
              <p:custDataLst>
                <p:tags r:id="rId6"/>
              </p:custDataLst>
            </p:nvPr>
          </p:nvSpPr>
          <p:spPr>
            <a:xfrm>
              <a:off x="8046994" y="2148863"/>
              <a:ext cx="3619544" cy="3845783"/>
            </a:xfrm>
            <a:prstGeom prst="rect">
              <a:avLst/>
            </a:prstGeom>
            <a:ln>
              <a:solidFill>
                <a:srgbClr val="9EA700"/>
              </a:solidFill>
            </a:ln>
          </p:spPr>
          <p:txBody>
            <a:bodyPr vert="horz" lIns="46800" tIns="45720" rIns="46800" bIns="45720" rtlCol="0">
              <a:noAutofit/>
            </a:bodyPr>
            <a:lstStyle>
              <a:lvl1pPr marL="0" indent="0" algn="ctr" defTabSz="914400" rtl="0" eaLnBrk="1" latinLnBrk="0" hangingPunct="1">
                <a:lnSpc>
                  <a:spcPct val="125000"/>
                </a:lnSpc>
                <a:spcBef>
                  <a:spcPts val="0"/>
                </a:spcBef>
                <a:spcAft>
                  <a:spcPts val="800"/>
                </a:spcAft>
                <a:buFontTx/>
                <a:buNone/>
                <a:defRPr sz="1400" kern="1200" cap="all" baseline="0">
                  <a:solidFill>
                    <a:srgbClr val="9EA700"/>
                  </a:solidFill>
                  <a:latin typeface="+mj-lt"/>
                  <a:ea typeface="+mn-ea"/>
                  <a:cs typeface="+mn-cs"/>
                </a:defRPr>
              </a:lvl1pPr>
              <a:lvl2pPr marL="0" indent="0" algn="ctr" defTabSz="914400" rtl="0" eaLnBrk="1" latinLnBrk="0" hangingPunct="1">
                <a:lnSpc>
                  <a:spcPct val="125000"/>
                </a:lnSpc>
                <a:spcBef>
                  <a:spcPts val="0"/>
                </a:spcBef>
                <a:spcAft>
                  <a:spcPts val="300"/>
                </a:spcAft>
                <a:buFontTx/>
                <a:buNone/>
                <a:defRPr sz="1200" kern="1200">
                  <a:solidFill>
                    <a:srgbClr val="2D2926"/>
                  </a:solidFill>
                  <a:latin typeface="+mn-lt"/>
                  <a:ea typeface="+mn-ea"/>
                  <a:cs typeface="+mn-cs"/>
                </a:defRPr>
              </a:lvl2pPr>
              <a:lvl3pPr marL="144000" indent="-144000" algn="l" defTabSz="914400" rtl="0" eaLnBrk="1" latinLnBrk="0" hangingPunct="1">
                <a:lnSpc>
                  <a:spcPct val="125000"/>
                </a:lnSpc>
                <a:spcBef>
                  <a:spcPts val="0"/>
                </a:spcBef>
                <a:spcAft>
                  <a:spcPts val="300"/>
                </a:spcAft>
                <a:buFont typeface="Wingdings 2" panose="05020102010507070707" pitchFamily="18" charset="2"/>
                <a:buChar char=""/>
                <a:defRPr sz="1200" kern="1200">
                  <a:solidFill>
                    <a:srgbClr val="2D2926"/>
                  </a:solidFill>
                  <a:latin typeface="+mn-lt"/>
                  <a:ea typeface="+mn-ea"/>
                  <a:cs typeface="+mn-cs"/>
                </a:defRPr>
              </a:lvl3pPr>
              <a:lvl4pPr marL="288000" indent="-144000" algn="l" defTabSz="914400" rtl="0" eaLnBrk="1" latinLnBrk="0" hangingPunct="1">
                <a:lnSpc>
                  <a:spcPct val="125000"/>
                </a:lnSpc>
                <a:spcBef>
                  <a:spcPts val="0"/>
                </a:spcBef>
                <a:spcAft>
                  <a:spcPts val="300"/>
                </a:spcAft>
                <a:buFont typeface="Wingdings 2" panose="05020102010507070707" pitchFamily="18" charset="2"/>
                <a:buChar char=""/>
                <a:defRPr sz="1200" kern="1200">
                  <a:solidFill>
                    <a:srgbClr val="2D2926"/>
                  </a:solidFill>
                  <a:latin typeface="+mn-lt"/>
                  <a:ea typeface="+mn-ea"/>
                  <a:cs typeface="+mn-cs"/>
                </a:defRPr>
              </a:lvl4pPr>
              <a:lvl5pPr marL="432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2D2926"/>
                  </a:solidFill>
                  <a:latin typeface="+mn-lt"/>
                  <a:ea typeface="+mn-ea"/>
                  <a:cs typeface="+mn-cs"/>
                </a:defRPr>
              </a:lvl5pPr>
              <a:lvl6pPr marL="576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6pPr>
              <a:lvl7pPr marL="720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7pPr>
              <a:lvl8pPr marL="864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8pPr>
              <a:lvl9pPr marL="1008000" indent="-144000" algn="l" defTabSz="914400" rtl="0" eaLnBrk="1" latinLnBrk="0" hangingPunct="1">
                <a:lnSpc>
                  <a:spcPct val="125000"/>
                </a:lnSpc>
                <a:spcBef>
                  <a:spcPts val="0"/>
                </a:spcBef>
                <a:spcAft>
                  <a:spcPts val="300"/>
                </a:spcAft>
                <a:buFont typeface="Wingdings" panose="05000000000000000000" pitchFamily="2" charset="2"/>
                <a:buChar char=""/>
                <a:defRPr sz="1200" kern="1200">
                  <a:solidFill>
                    <a:srgbClr val="000000"/>
                  </a:solidFill>
                  <a:latin typeface="+mn-lt"/>
                  <a:ea typeface="+mn-ea"/>
                  <a:cs typeface="+mn-cs"/>
                </a:defRPr>
              </a:lvl9pPr>
            </a:lstStyle>
            <a:p>
              <a:pPr marL="0" marR="0" lvl="0" indent="0" algn="ctr" defTabSz="914400" rtl="0" eaLnBrk="1" fontAlgn="auto" latinLnBrk="0" hangingPunct="1">
                <a:lnSpc>
                  <a:spcPct val="110000"/>
                </a:lnSpc>
                <a:spcBef>
                  <a:spcPts val="300"/>
                </a:spcBef>
                <a:spcAft>
                  <a:spcPts val="300"/>
                </a:spcAft>
                <a:buClrTx/>
                <a:buSzTx/>
                <a:buFontTx/>
                <a:buNone/>
                <a:tabLst/>
                <a:defRPr/>
              </a:pPr>
              <a:r>
                <a:rPr kumimoji="0" lang="en-GB" sz="1600" b="0" i="0" u="none" strike="noStrike" kern="1200" cap="none" spc="0" normalizeH="0" baseline="0" noProof="0">
                  <a:ln>
                    <a:noFill/>
                  </a:ln>
                  <a:solidFill>
                    <a:srgbClr val="9EA700"/>
                  </a:solidFill>
                  <a:effectLst/>
                  <a:uLnTx/>
                  <a:uFillTx/>
                  <a:ea typeface="+mn-ea"/>
                  <a:cs typeface="+mn-cs"/>
                </a:rPr>
                <a:t>Businesses seek growth but investment is constrained</a:t>
              </a:r>
            </a:p>
          </p:txBody>
        </p:sp>
        <p:sp>
          <p:nvSpPr>
            <p:cNvPr id="27" name="TextBox 26">
              <a:extLst>
                <a:ext uri="{FF2B5EF4-FFF2-40B4-BE49-F238E27FC236}">
                  <a16:creationId xmlns:a16="http://schemas.microsoft.com/office/drawing/2014/main" id="{3B2BA2B9-F44F-A50A-8782-50E434225086}"/>
                </a:ext>
              </a:extLst>
            </p:cNvPr>
            <p:cNvSpPr txBox="1"/>
            <p:nvPr/>
          </p:nvSpPr>
          <p:spPr>
            <a:xfrm>
              <a:off x="515937" y="2148863"/>
              <a:ext cx="3615796" cy="3845783"/>
            </a:xfrm>
            <a:prstGeom prst="rect">
              <a:avLst/>
            </a:prstGeom>
            <a:noFill/>
            <a:ln>
              <a:solidFill>
                <a:schemeClr val="accent1"/>
              </a:solidFill>
            </a:ln>
          </p:spPr>
          <p:txBody>
            <a:bodyPr vert="horz" lIns="46800" tIns="45720" rIns="46800" bIns="45720" rtlCol="0">
              <a:noAutofit/>
            </a:bodyPr>
            <a:lstStyle>
              <a:defPPr>
                <a:defRPr lang="en-US"/>
              </a:defPPr>
              <a:lvl1pPr marR="0" lvl="0" indent="-285750" algn="ctr" fontAlgn="auto">
                <a:lnSpc>
                  <a:spcPct val="100000"/>
                </a:lnSpc>
                <a:spcBef>
                  <a:spcPts val="0"/>
                </a:spcBef>
                <a:spcAft>
                  <a:spcPts val="200"/>
                </a:spcAft>
                <a:buClrTx/>
                <a:buSzPct val="100000"/>
                <a:buFontTx/>
                <a:buNone/>
                <a:tabLst/>
                <a:defRPr kumimoji="0" sz="1600" b="0" i="0" u="none" strike="noStrike" cap="none" spc="0" normalizeH="0" baseline="0">
                  <a:ln>
                    <a:noFill/>
                  </a:ln>
                  <a:solidFill>
                    <a:schemeClr val="bg2"/>
                  </a:solidFill>
                  <a:effectLst/>
                  <a:uLnTx/>
                  <a:uFillTx/>
                  <a:latin typeface="+mn-ea"/>
                </a:defRPr>
              </a:lvl1pPr>
              <a:lvl2pPr marL="176213" marR="0" lvl="1" indent="-176213" algn="ctr" fontAlgn="auto">
                <a:lnSpc>
                  <a:spcPct val="100000"/>
                </a:lnSpc>
                <a:spcBef>
                  <a:spcPts val="0"/>
                </a:spcBef>
                <a:spcAft>
                  <a:spcPts val="200"/>
                </a:spcAft>
                <a:buClr>
                  <a:schemeClr val="bg2">
                    <a:lumMod val="100000"/>
                  </a:schemeClr>
                </a:buClr>
                <a:buSzPct val="100000"/>
                <a:buFont typeface="Wingdings 2" panose="05020102010507070707" pitchFamily="18" charset="2"/>
                <a:buChar char=""/>
                <a:tabLst/>
                <a:defRPr kumimoji="0" sz="1600" b="0" i="0" u="none" strike="noStrike" cap="none" spc="0" normalizeH="0" baseline="0">
                  <a:ln>
                    <a:noFill/>
                  </a:ln>
                  <a:solidFill>
                    <a:srgbClr val="2D2926"/>
                  </a:solidFill>
                  <a:effectLst/>
                  <a:uLnTx/>
                  <a:uFillTx/>
                  <a:latin typeface="+mn-ea"/>
                </a:defRPr>
              </a:lvl2pPr>
              <a:lvl3pPr marL="360363" lvl="2" indent="-184150" algn="ctr">
                <a:lnSpc>
                  <a:spcPct val="100000"/>
                </a:lnSpc>
                <a:spcBef>
                  <a:spcPts val="0"/>
                </a:spcBef>
                <a:spcAft>
                  <a:spcPts val="200"/>
                </a:spcAft>
                <a:buClr>
                  <a:schemeClr val="bg2">
                    <a:lumMod val="100000"/>
                  </a:schemeClr>
                </a:buClr>
                <a:buSzPct val="100000"/>
                <a:buFont typeface="Wingdings" panose="05000000000000000000" pitchFamily="2" charset="2"/>
                <a:buChar char=""/>
                <a:defRPr sz="1600">
                  <a:solidFill>
                    <a:srgbClr val="2D2926"/>
                  </a:solidFill>
                  <a:latin typeface="+mn-ea"/>
                </a:defRPr>
              </a:lvl3pPr>
              <a:lvl4pPr marL="536575" lvl="3"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4pPr>
              <a:lvl5pPr marL="720725" lvl="4"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5pPr>
              <a:lvl6pPr marL="896938" lvl="5"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6pPr>
              <a:lvl7pPr marL="1073150" lvl="6"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7pPr>
              <a:lvl8pPr marL="1257300" lvl="7"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8pPr>
              <a:lvl9pPr marL="1257300" lvl="8"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9pPr>
            </a:lstStyle>
            <a:p>
              <a:pPr indent="0">
                <a:lnSpc>
                  <a:spcPct val="110000"/>
                </a:lnSpc>
                <a:spcBef>
                  <a:spcPts val="300"/>
                </a:spcBef>
                <a:spcAft>
                  <a:spcPts val="300"/>
                </a:spcAft>
                <a:buSzTx/>
                <a:defRPr/>
              </a:pPr>
              <a:r>
                <a:rPr lang="en-GB">
                  <a:latin typeface="+mj-lt"/>
                  <a:sym typeface=""/>
                </a:rPr>
                <a:t>Some economic pressures have eased – but high costs remain structurally embedded</a:t>
              </a:r>
            </a:p>
          </p:txBody>
        </p:sp>
        <p:sp>
          <p:nvSpPr>
            <p:cNvPr id="28" name="TextBox 27">
              <a:extLst>
                <a:ext uri="{FF2B5EF4-FFF2-40B4-BE49-F238E27FC236}">
                  <a16:creationId xmlns:a16="http://schemas.microsoft.com/office/drawing/2014/main" id="{896B2BE3-1400-E1FB-AAF8-8895EB00DAB6}"/>
                </a:ext>
              </a:extLst>
            </p:cNvPr>
            <p:cNvSpPr txBox="1"/>
            <p:nvPr/>
          </p:nvSpPr>
          <p:spPr>
            <a:xfrm>
              <a:off x="570079" y="2744429"/>
              <a:ext cx="3507511" cy="3044673"/>
            </a:xfrm>
            <a:prstGeom prst="rect">
              <a:avLst/>
            </a:prstGeom>
            <a:noFill/>
          </p:spPr>
          <p:txBody>
            <a:bodyPr wrap="square" lIns="0" tIns="0" rIns="0" bIns="0" rtlCol="0">
              <a:spAutoFit/>
            </a:bodyPr>
            <a:lstStyle>
              <a:defPPr>
                <a:defRPr lang="en-US"/>
              </a:defPPr>
              <a:lvl1pPr indent="-457200">
                <a:spcAft>
                  <a:spcPts val="200"/>
                </a:spcAft>
                <a:buSzPct val="100000"/>
                <a:defRPr>
                  <a:latin typeface="Arial" panose="020B0604020202020204" pitchFamily="34" charset="0"/>
                </a:defRPr>
              </a:lvl1pPr>
              <a:lvl2pPr marL="176213" lvl="1" indent="-176213">
                <a:spcBef>
                  <a:spcPts val="0"/>
                </a:spcBef>
                <a:spcAft>
                  <a:spcPts val="200"/>
                </a:spcAft>
                <a:buClr>
                  <a:schemeClr val="bg2">
                    <a:lumMod val="100000"/>
                  </a:schemeClr>
                </a:buClr>
                <a:buSzPct val="100000"/>
                <a:buFont typeface="Wingdings 2" panose="05020102010507070707" pitchFamily="18" charset="2"/>
                <a:buChar char=""/>
                <a:defRPr>
                  <a:latin typeface="Arial" panose="020B0604020202020204" pitchFamily="34" charset="0"/>
                </a:defRPr>
              </a:lvl2pPr>
              <a:lvl3pPr marL="360363" lvl="2" indent="-184150">
                <a:spcAft>
                  <a:spcPts val="200"/>
                </a:spcAft>
                <a:buClr>
                  <a:schemeClr val="bg2">
                    <a:lumMod val="100000"/>
                  </a:schemeClr>
                </a:buClr>
                <a:buSzPct val="100000"/>
                <a:buFont typeface="Wingdings" panose="05000000000000000000" pitchFamily="2" charset="2"/>
                <a:buChar char=""/>
                <a:defRPr>
                  <a:latin typeface="Arial" panose="020B0604020202020204" pitchFamily="34" charset="0"/>
                </a:defRPr>
              </a:lvl3pPr>
              <a:lvl4pPr marL="536575" lvl="3"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4pPr>
              <a:lvl5pPr marL="720725" lvl="4"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5pPr>
              <a:lvl6pPr marL="896938" lvl="5"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6pPr>
              <a:lvl7pPr marL="1073150" lvl="6"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7pPr>
              <a:lvl8pPr marL="1257300" lvl="7"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8pPr>
              <a:lvl9pPr marL="1257300" lvl="8"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9pPr>
            </a:lstStyle>
            <a:p>
              <a:pPr lvl="1">
                <a:lnSpc>
                  <a:spcPct val="110000"/>
                </a:lnSpc>
                <a:spcBef>
                  <a:spcPts val="300"/>
                </a:spcBef>
                <a:spcAft>
                  <a:spcPts val="300"/>
                </a:spcAft>
              </a:pPr>
              <a:r>
                <a:rPr lang="en-GB" sz="1200">
                  <a:sym typeface=""/>
                </a:rPr>
                <a:t>While inflation has eased and some costs have started to fall, overall expenses—such as energy, wages, and supply chain </a:t>
              </a:r>
              <a:r>
                <a:rPr lang="en-GB" sz="1200" b="1">
                  <a:sym typeface=""/>
                </a:rPr>
                <a:t>costs remain high vs historic levels</a:t>
              </a:r>
              <a:r>
                <a:rPr lang="en-GB" sz="1200">
                  <a:sym typeface=""/>
                </a:rPr>
                <a:t> (and many of these costs remain volatile).</a:t>
              </a:r>
            </a:p>
            <a:p>
              <a:pPr lvl="1">
                <a:lnSpc>
                  <a:spcPct val="110000"/>
                </a:lnSpc>
                <a:spcBef>
                  <a:spcPts val="300"/>
                </a:spcBef>
                <a:spcAft>
                  <a:spcPts val="300"/>
                </a:spcAft>
              </a:pPr>
              <a:r>
                <a:rPr lang="en-GB" sz="1200">
                  <a:sym typeface=""/>
                </a:rPr>
                <a:t>Competitive, slim margin sector so higher costs have largely been passed through to customers </a:t>
              </a:r>
              <a:r>
                <a:rPr lang="en-GB" sz="1200" b="1">
                  <a:sym typeface=""/>
                </a:rPr>
                <a:t>via higher prices</a:t>
              </a:r>
              <a:r>
                <a:rPr lang="en-GB" sz="1200">
                  <a:sym typeface=""/>
                </a:rPr>
                <a:t>.</a:t>
              </a:r>
            </a:p>
            <a:p>
              <a:pPr lvl="1">
                <a:lnSpc>
                  <a:spcPct val="110000"/>
                </a:lnSpc>
                <a:spcBef>
                  <a:spcPts val="300"/>
                </a:spcBef>
                <a:spcAft>
                  <a:spcPts val="300"/>
                </a:spcAft>
              </a:pPr>
              <a:r>
                <a:rPr lang="en-GB" sz="1200" b="1">
                  <a:sym typeface=""/>
                </a:rPr>
                <a:t>Consumer confidence has slightly improved from record lows in 2023 but remains fragile</a:t>
              </a:r>
              <a:r>
                <a:rPr lang="en-GB" sz="1200">
                  <a:sym typeface=""/>
                </a:rPr>
                <a:t>, and spending is still cautious, despite slight improvements from recent lows.</a:t>
              </a:r>
            </a:p>
            <a:p>
              <a:pPr marL="0" lvl="1" indent="0">
                <a:lnSpc>
                  <a:spcPct val="110000"/>
                </a:lnSpc>
                <a:spcBef>
                  <a:spcPts val="300"/>
                </a:spcBef>
                <a:spcAft>
                  <a:spcPts val="300"/>
                </a:spcAft>
                <a:buNone/>
              </a:pPr>
              <a:endParaRPr lang="en-GB" sz="1200">
                <a:sym typeface=""/>
              </a:endParaRPr>
            </a:p>
          </p:txBody>
        </p:sp>
        <p:sp>
          <p:nvSpPr>
            <p:cNvPr id="29" name="TextBox 28">
              <a:extLst>
                <a:ext uri="{FF2B5EF4-FFF2-40B4-BE49-F238E27FC236}">
                  <a16:creationId xmlns:a16="http://schemas.microsoft.com/office/drawing/2014/main" id="{3C4919E3-119F-FBCF-1DB1-7EC8B5B5FE01}"/>
                </a:ext>
              </a:extLst>
            </p:cNvPr>
            <p:cNvSpPr txBox="1"/>
            <p:nvPr/>
          </p:nvSpPr>
          <p:spPr>
            <a:xfrm>
              <a:off x="4328788" y="2744429"/>
              <a:ext cx="3521149" cy="2828110"/>
            </a:xfrm>
            <a:prstGeom prst="rect">
              <a:avLst/>
            </a:prstGeom>
            <a:noFill/>
          </p:spPr>
          <p:txBody>
            <a:bodyPr wrap="square" lIns="0" tIns="0" rIns="0" bIns="0" rtlCol="0">
              <a:spAutoFit/>
            </a:bodyPr>
            <a:lstStyle>
              <a:defPPr>
                <a:defRPr lang="en-US"/>
              </a:defPPr>
              <a:lvl1pPr indent="-457200">
                <a:spcAft>
                  <a:spcPts val="200"/>
                </a:spcAft>
                <a:buSzPct val="100000"/>
                <a:defRPr>
                  <a:latin typeface="Arial" panose="020B0604020202020204" pitchFamily="34" charset="0"/>
                </a:defRPr>
              </a:lvl1pPr>
              <a:lvl2pPr marL="176213" lvl="1" indent="-176213">
                <a:spcBef>
                  <a:spcPts val="0"/>
                </a:spcBef>
                <a:spcAft>
                  <a:spcPts val="200"/>
                </a:spcAft>
                <a:buClr>
                  <a:schemeClr val="bg2">
                    <a:lumMod val="100000"/>
                  </a:schemeClr>
                </a:buClr>
                <a:buSzPct val="100000"/>
                <a:buFont typeface="Wingdings 2" panose="05020102010507070707" pitchFamily="18" charset="2"/>
                <a:buChar char=""/>
                <a:defRPr>
                  <a:latin typeface="Arial" panose="020B0604020202020204" pitchFamily="34" charset="0"/>
                </a:defRPr>
              </a:lvl2pPr>
              <a:lvl3pPr marL="360363" lvl="2" indent="-184150">
                <a:spcAft>
                  <a:spcPts val="200"/>
                </a:spcAft>
                <a:buClr>
                  <a:schemeClr val="bg2">
                    <a:lumMod val="100000"/>
                  </a:schemeClr>
                </a:buClr>
                <a:buSzPct val="100000"/>
                <a:buFont typeface="Wingdings" panose="05000000000000000000" pitchFamily="2" charset="2"/>
                <a:buChar char=""/>
                <a:defRPr>
                  <a:latin typeface="Arial" panose="020B0604020202020204" pitchFamily="34" charset="0"/>
                </a:defRPr>
              </a:lvl3pPr>
              <a:lvl4pPr marL="536575" lvl="3"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4pPr>
              <a:lvl5pPr marL="720725" lvl="4"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5pPr>
              <a:lvl6pPr marL="896938" lvl="5"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6pPr>
              <a:lvl7pPr marL="1073150" lvl="6"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7pPr>
              <a:lvl8pPr marL="1257300" lvl="7"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8pPr>
              <a:lvl9pPr marL="1257300" lvl="8"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9pPr>
            </a:lstStyle>
            <a:p>
              <a:pPr lvl="1">
                <a:lnSpc>
                  <a:spcPct val="110000"/>
                </a:lnSpc>
                <a:spcBef>
                  <a:spcPts val="300"/>
                </a:spcBef>
                <a:spcAft>
                  <a:spcPts val="300"/>
                </a:spcAft>
                <a:buClr>
                  <a:schemeClr val="accent5"/>
                </a:buClr>
              </a:pPr>
              <a:r>
                <a:rPr kumimoji="0" lang="en-GB" sz="1200" b="1" i="0" u="none" strike="noStrike" kern="1200" cap="none" spc="0" normalizeH="0" baseline="0" noProof="0">
                  <a:ln>
                    <a:noFill/>
                  </a:ln>
                  <a:solidFill>
                    <a:srgbClr val="2D2926"/>
                  </a:solidFill>
                  <a:effectLst/>
                  <a:uLnTx/>
                  <a:uFillTx/>
                  <a:latin typeface="Arial"/>
                  <a:ea typeface="+mn-ea"/>
                  <a:cs typeface="+mn-cs"/>
                </a:rPr>
                <a:t>Multiple policy changes will hit sector costs in 2025 </a:t>
              </a:r>
              <a:r>
                <a:rPr kumimoji="0" lang="en-GB" sz="1200" i="0" u="none" strike="noStrike" kern="1200" cap="none" spc="0" normalizeH="0" baseline="0" noProof="0">
                  <a:ln>
                    <a:noFill/>
                  </a:ln>
                  <a:solidFill>
                    <a:srgbClr val="2D2926"/>
                  </a:solidFill>
                  <a:effectLst/>
                  <a:uLnTx/>
                  <a:uFillTx/>
                  <a:latin typeface="Arial"/>
                  <a:ea typeface="+mn-ea"/>
                  <a:cs typeface="+mn-cs"/>
                </a:rPr>
                <a:t>– NLW, NMW </a:t>
              </a:r>
              <a:r>
                <a:rPr lang="en-GB" sz="1200">
                  <a:solidFill>
                    <a:srgbClr val="2D2926"/>
                  </a:solidFill>
                  <a:latin typeface="Arial"/>
                </a:rPr>
                <a:t>and</a:t>
              </a:r>
              <a:r>
                <a:rPr kumimoji="0" lang="en-GB" sz="1200" i="0" u="none" strike="noStrike" kern="1200" cap="none" spc="0" normalizeH="0" baseline="0" noProof="0">
                  <a:ln>
                    <a:noFill/>
                  </a:ln>
                  <a:solidFill>
                    <a:srgbClr val="2D2926"/>
                  </a:solidFill>
                  <a:effectLst/>
                  <a:uLnTx/>
                  <a:uFillTx/>
                  <a:latin typeface="Arial"/>
                  <a:ea typeface="+mn-ea"/>
                  <a:cs typeface="+mn-cs"/>
                </a:rPr>
                <a:t> NICs increases, EPR / PRN changes, reduction in Business Rates Relief, and changes to </a:t>
              </a:r>
              <a:r>
                <a:rPr lang="en-GB" sz="1200"/>
                <a:t>Business Property Relief.</a:t>
              </a:r>
              <a:endParaRPr kumimoji="0" lang="en-GB" sz="1200" i="0" u="none" strike="noStrike" kern="1200" cap="none" spc="0" normalizeH="0" baseline="0" noProof="0">
                <a:ln>
                  <a:noFill/>
                </a:ln>
                <a:solidFill>
                  <a:srgbClr val="2D2926"/>
                </a:solidFill>
                <a:effectLst/>
                <a:uLnTx/>
                <a:uFillTx/>
                <a:latin typeface="Arial"/>
                <a:ea typeface="+mn-ea"/>
                <a:cs typeface="+mn-cs"/>
              </a:endParaRPr>
            </a:p>
            <a:p>
              <a:pPr lvl="1">
                <a:lnSpc>
                  <a:spcPct val="110000"/>
                </a:lnSpc>
                <a:spcBef>
                  <a:spcPts val="300"/>
                </a:spcBef>
                <a:spcAft>
                  <a:spcPts val="300"/>
                </a:spcAft>
                <a:buClr>
                  <a:schemeClr val="accent5"/>
                </a:buClr>
              </a:pPr>
              <a:r>
                <a:rPr lang="en-GB" sz="1200"/>
                <a:t>Businesses are having to navigate both the cumulative cost impact of these and the uncertainty of some (EPR in particular).</a:t>
              </a:r>
            </a:p>
            <a:p>
              <a:pPr lvl="1">
                <a:lnSpc>
                  <a:spcPct val="110000"/>
                </a:lnSpc>
                <a:spcBef>
                  <a:spcPts val="300"/>
                </a:spcBef>
                <a:spcAft>
                  <a:spcPts val="300"/>
                </a:spcAft>
                <a:buClr>
                  <a:schemeClr val="accent5"/>
                </a:buClr>
              </a:pPr>
              <a:r>
                <a:rPr lang="en-GB" sz="1200">
                  <a:sym typeface=""/>
                </a:rPr>
                <a:t>Any reductions in energy or raw materials are offset by these new pressures.</a:t>
              </a:r>
            </a:p>
            <a:p>
              <a:pPr lvl="1">
                <a:lnSpc>
                  <a:spcPct val="110000"/>
                </a:lnSpc>
                <a:spcBef>
                  <a:spcPts val="300"/>
                </a:spcBef>
                <a:spcAft>
                  <a:spcPts val="300"/>
                </a:spcAft>
                <a:buClr>
                  <a:schemeClr val="accent5"/>
                </a:buClr>
              </a:pPr>
              <a:r>
                <a:rPr lang="en-GB" sz="1200">
                  <a:sym typeface=""/>
                </a:rPr>
                <a:t>There is concern that further price hikes, particularly in pubs, will push customers away, impacting volumes and margins.</a:t>
              </a:r>
            </a:p>
          </p:txBody>
        </p:sp>
        <p:sp>
          <p:nvSpPr>
            <p:cNvPr id="30" name="TextBox 29">
              <a:extLst>
                <a:ext uri="{FF2B5EF4-FFF2-40B4-BE49-F238E27FC236}">
                  <a16:creationId xmlns:a16="http://schemas.microsoft.com/office/drawing/2014/main" id="{D3E54FFC-9ED9-E494-2F4A-4591F8BD23DA}"/>
                </a:ext>
              </a:extLst>
            </p:cNvPr>
            <p:cNvSpPr txBox="1"/>
            <p:nvPr/>
          </p:nvSpPr>
          <p:spPr>
            <a:xfrm>
              <a:off x="8105359" y="2744429"/>
              <a:ext cx="3502814" cy="3261237"/>
            </a:xfrm>
            <a:prstGeom prst="rect">
              <a:avLst/>
            </a:prstGeom>
            <a:noFill/>
          </p:spPr>
          <p:txBody>
            <a:bodyPr wrap="square" lIns="0" tIns="0" rIns="0" bIns="0" rtlCol="0">
              <a:spAutoFit/>
            </a:bodyPr>
            <a:lstStyle>
              <a:defPPr>
                <a:defRPr lang="en-US"/>
              </a:defPPr>
              <a:lvl1pPr indent="-457200">
                <a:spcAft>
                  <a:spcPts val="200"/>
                </a:spcAft>
                <a:buSzPct val="100000"/>
                <a:defRPr>
                  <a:latin typeface="Arial" panose="020B0604020202020204" pitchFamily="34" charset="0"/>
                </a:defRPr>
              </a:lvl1pPr>
              <a:lvl2pPr marL="176213" lvl="1" indent="-176213">
                <a:spcBef>
                  <a:spcPts val="0"/>
                </a:spcBef>
                <a:spcAft>
                  <a:spcPts val="200"/>
                </a:spcAft>
                <a:buClr>
                  <a:schemeClr val="bg2">
                    <a:lumMod val="100000"/>
                  </a:schemeClr>
                </a:buClr>
                <a:buSzPct val="100000"/>
                <a:buFont typeface="Wingdings 2" panose="05020102010507070707" pitchFamily="18" charset="2"/>
                <a:buChar char=""/>
                <a:defRPr>
                  <a:latin typeface="Arial" panose="020B0604020202020204" pitchFamily="34" charset="0"/>
                </a:defRPr>
              </a:lvl2pPr>
              <a:lvl3pPr marL="360363" lvl="2" indent="-184150">
                <a:spcAft>
                  <a:spcPts val="200"/>
                </a:spcAft>
                <a:buClr>
                  <a:schemeClr val="bg2">
                    <a:lumMod val="100000"/>
                  </a:schemeClr>
                </a:buClr>
                <a:buSzPct val="100000"/>
                <a:buFont typeface="Wingdings" panose="05000000000000000000" pitchFamily="2" charset="2"/>
                <a:buChar char=""/>
                <a:defRPr>
                  <a:latin typeface="Arial" panose="020B0604020202020204" pitchFamily="34" charset="0"/>
                </a:defRPr>
              </a:lvl3pPr>
              <a:lvl4pPr marL="536575" lvl="3"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4pPr>
              <a:lvl5pPr marL="720725" lvl="4"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5pPr>
              <a:lvl6pPr marL="896938" lvl="5"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6pPr>
              <a:lvl7pPr marL="1073150" lvl="6" indent="-176213">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7pPr>
              <a:lvl8pPr marL="1257300" lvl="7"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8pPr>
              <a:lvl9pPr marL="1257300" lvl="8" indent="-184150">
                <a:spcAft>
                  <a:spcPts val="200"/>
                </a:spcAft>
                <a:buClr>
                  <a:schemeClr val="bg2">
                    <a:lumMod val="100000"/>
                  </a:schemeClr>
                </a:buClr>
                <a:buSzPct val="100000"/>
                <a:buFont typeface="Arial" panose="020B0604020202020204" pitchFamily="34" charset="0"/>
                <a:buChar char="–"/>
                <a:defRPr>
                  <a:latin typeface="Arial" panose="020B0604020202020204" pitchFamily="34" charset="0"/>
                </a:defRPr>
              </a:lvl9pPr>
            </a:lstStyle>
            <a:p>
              <a:pPr lvl="1">
                <a:lnSpc>
                  <a:spcPct val="110000"/>
                </a:lnSpc>
                <a:spcBef>
                  <a:spcPts val="300"/>
                </a:spcBef>
                <a:spcAft>
                  <a:spcPts val="300"/>
                </a:spcAft>
                <a:buClr>
                  <a:srgbClr val="9EA700"/>
                </a:buClr>
              </a:pPr>
              <a:r>
                <a:rPr lang="en-GB" sz="1200">
                  <a:sym typeface=""/>
                </a:rPr>
                <a:t>Pubs and brewers continue to innovate and adapt, but </a:t>
              </a:r>
              <a:r>
                <a:rPr lang="en-GB" sz="1200" b="1">
                  <a:sym typeface=""/>
                </a:rPr>
                <a:t>further investment is needed to unlock long-term growth</a:t>
              </a:r>
              <a:r>
                <a:rPr lang="en-GB" sz="1200">
                  <a:sym typeface=""/>
                </a:rPr>
                <a:t>.</a:t>
              </a:r>
            </a:p>
            <a:p>
              <a:pPr lvl="1">
                <a:lnSpc>
                  <a:spcPct val="110000"/>
                </a:lnSpc>
                <a:spcBef>
                  <a:spcPts val="300"/>
                </a:spcBef>
                <a:spcAft>
                  <a:spcPts val="300"/>
                </a:spcAft>
                <a:buClr>
                  <a:srgbClr val="9EA700"/>
                </a:buClr>
              </a:pPr>
              <a:r>
                <a:rPr lang="en-GB" sz="1200">
                  <a:sym typeface=""/>
                </a:rPr>
                <a:t>While some businesses actively invest in expansion and innovation, uncertainty around costs, demand, and regulation holds others back.</a:t>
              </a:r>
            </a:p>
            <a:p>
              <a:pPr lvl="1">
                <a:lnSpc>
                  <a:spcPct val="110000"/>
                </a:lnSpc>
                <a:spcBef>
                  <a:spcPts val="300"/>
                </a:spcBef>
                <a:spcAft>
                  <a:spcPts val="300"/>
                </a:spcAft>
                <a:buClr>
                  <a:srgbClr val="9EA700"/>
                </a:buClr>
              </a:pPr>
              <a:r>
                <a:rPr lang="en-GB" sz="1200">
                  <a:sym typeface=""/>
                </a:rPr>
                <a:t>Larger businesses better positioned to capitalise on opportunities, while smaller and mid-sized businesses are potentially more exposed to burden of new regulation and cost pressures.</a:t>
              </a:r>
            </a:p>
            <a:p>
              <a:pPr lvl="1">
                <a:lnSpc>
                  <a:spcPct val="110000"/>
                </a:lnSpc>
                <a:spcBef>
                  <a:spcPts val="300"/>
                </a:spcBef>
                <a:spcAft>
                  <a:spcPts val="300"/>
                </a:spcAft>
                <a:buClr>
                  <a:srgbClr val="9EA700"/>
                </a:buClr>
              </a:pPr>
              <a:r>
                <a:rPr lang="en-GB" sz="1200"/>
                <a:t>Investment and operational decisions are made at the pub level so as well as independents, some managed community pubs – despite part of larger groups – remain exposed.</a:t>
              </a:r>
              <a:endParaRPr lang="en-GB" sz="1200">
                <a:sym typeface=""/>
              </a:endParaRPr>
            </a:p>
          </p:txBody>
        </p:sp>
      </p:grpSp>
      <p:sp>
        <p:nvSpPr>
          <p:cNvPr id="6" name="Text Placeholder 133">
            <a:extLst>
              <a:ext uri="{FF2B5EF4-FFF2-40B4-BE49-F238E27FC236}">
                <a16:creationId xmlns:a16="http://schemas.microsoft.com/office/drawing/2014/main" id="{B09EDAFB-A0ED-B76F-6D19-3D049C8A362C}"/>
              </a:ext>
            </a:extLst>
          </p:cNvPr>
          <p:cNvSpPr txBox="1">
            <a:spLocks/>
          </p:cNvSpPr>
          <p:nvPr>
            <p:custDataLst>
              <p:tags r:id="rId4"/>
            </p:custDataLst>
          </p:nvPr>
        </p:nvSpPr>
        <p:spPr>
          <a:xfrm>
            <a:off x="5631613" y="1360140"/>
            <a:ext cx="928773" cy="900000"/>
          </a:xfrm>
          <a:prstGeom prst="rect">
            <a:avLst/>
          </a:prstGeom>
          <a:solidFill>
            <a:srgbClr val="2F6F7A"/>
          </a:solidFill>
        </p:spPr>
        <p:txBody>
          <a:bodyPr vert="horz" lIns="0" tIns="45720" rIns="0" bIns="45720" rtlCol="0" anchor="ctr" anchorCtr="0">
            <a:noAutofit/>
          </a:bodyPr>
          <a:lstStyle>
            <a:lvl1pPr marL="0" indent="0" algn="ctr" defTabSz="914400" rtl="0" eaLnBrk="1" latinLnBrk="0" hangingPunct="1">
              <a:lnSpc>
                <a:spcPct val="100000"/>
              </a:lnSpc>
              <a:spcBef>
                <a:spcPts val="0"/>
              </a:spcBef>
              <a:spcAft>
                <a:spcPts val="800"/>
              </a:spcAft>
              <a:buFontTx/>
              <a:buNone/>
              <a:defRPr lang="en-GB" sz="3600" kern="1200" cap="all" baseline="0" dirty="0">
                <a:solidFill>
                  <a:srgbClr val="FFFFFF"/>
                </a:solidFill>
                <a:latin typeface="+mj-lt"/>
                <a:ea typeface="+mn-ea"/>
                <a:cs typeface="+mn-cs"/>
              </a:defRPr>
            </a:lvl1pPr>
            <a:lvl2pPr marL="0" indent="0" algn="l" defTabSz="914400" rtl="0" eaLnBrk="1" latinLnBrk="0" hangingPunct="1">
              <a:lnSpc>
                <a:spcPct val="125000"/>
              </a:lnSpc>
              <a:spcBef>
                <a:spcPts val="0"/>
              </a:spcBef>
              <a:spcAft>
                <a:spcPts val="800"/>
              </a:spcAft>
              <a:buFontTx/>
              <a:buNone/>
              <a:defRPr sz="1200" kern="1200">
                <a:solidFill>
                  <a:srgbClr val="2D2926"/>
                </a:solidFill>
                <a:latin typeface="+mn-lt"/>
                <a:ea typeface="+mn-ea"/>
                <a:cs typeface="+mn-cs"/>
              </a:defRPr>
            </a:lvl2pPr>
            <a:lvl3pPr marL="144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3pPr>
            <a:lvl4pPr marL="288000" indent="-144000" algn="l" defTabSz="914400" rtl="0" eaLnBrk="1" latinLnBrk="0" hangingPunct="1">
              <a:lnSpc>
                <a:spcPct val="125000"/>
              </a:lnSpc>
              <a:spcBef>
                <a:spcPts val="0"/>
              </a:spcBef>
              <a:spcAft>
                <a:spcPts val="800"/>
              </a:spcAft>
              <a:buFont typeface="Wingdings 2" panose="05020102010507070707" pitchFamily="18" charset="2"/>
              <a:buChar char=""/>
              <a:defRPr sz="1200" kern="1200">
                <a:solidFill>
                  <a:srgbClr val="2D2926"/>
                </a:solidFill>
                <a:latin typeface="+mn-lt"/>
                <a:ea typeface="+mn-ea"/>
                <a:cs typeface="+mn-cs"/>
              </a:defRPr>
            </a:lvl4pPr>
            <a:lvl5pPr marL="432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2D2926"/>
                </a:solidFill>
                <a:latin typeface="+mn-lt"/>
                <a:ea typeface="+mn-ea"/>
                <a:cs typeface="+mn-cs"/>
              </a:defRPr>
            </a:lvl5pPr>
            <a:lvl6pPr marL="576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6pPr>
            <a:lvl7pPr marL="720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7pPr>
            <a:lvl8pPr marL="864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8pPr>
            <a:lvl9pPr marL="1008000" indent="-144000" algn="l" defTabSz="914400" rtl="0" eaLnBrk="1" latinLnBrk="0" hangingPunct="1">
              <a:lnSpc>
                <a:spcPct val="125000"/>
              </a:lnSpc>
              <a:spcBef>
                <a:spcPts val="0"/>
              </a:spcBef>
              <a:spcAft>
                <a:spcPts val="800"/>
              </a:spcAft>
              <a:buFont typeface="Wingdings" panose="05000000000000000000" pitchFamily="2" charset="2"/>
              <a:buChar char=""/>
              <a:defRPr sz="1200" kern="1200">
                <a:solidFill>
                  <a:srgbClr val="000000"/>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800"/>
              </a:spcAft>
              <a:buClrTx/>
              <a:buSzTx/>
              <a:buFontTx/>
              <a:buNone/>
              <a:tabLst/>
              <a:defRPr/>
            </a:pPr>
            <a:r>
              <a:rPr kumimoji="0" lang="en-GB" sz="2800" b="0" i="0" u="none" strike="noStrike" kern="1200" cap="all" spc="0" normalizeH="0" baseline="0" noProof="0">
                <a:ln>
                  <a:noFill/>
                </a:ln>
                <a:solidFill>
                  <a:srgbClr val="FFFFFF"/>
                </a:solidFill>
                <a:effectLst/>
                <a:uLnTx/>
                <a:uFillTx/>
                <a:latin typeface="+mn-lt"/>
                <a:ea typeface="+mn-ea"/>
                <a:cs typeface="+mn-cs"/>
              </a:rPr>
              <a:t>02</a:t>
            </a:r>
          </a:p>
        </p:txBody>
      </p:sp>
    </p:spTree>
    <p:extLst>
      <p:ext uri="{BB962C8B-B14F-4D97-AF65-F5344CB8AC3E}">
        <p14:creationId xmlns:p14="http://schemas.microsoft.com/office/powerpoint/2010/main" val="362493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6D5EC1-9C0F-ED95-CA07-2E74AEE49DF4}"/>
              </a:ext>
            </a:extLst>
          </p:cNvPr>
          <p:cNvSpPr txBox="1"/>
          <p:nvPr/>
        </p:nvSpPr>
        <p:spPr>
          <a:xfrm>
            <a:off x="550194" y="1158877"/>
            <a:ext cx="7721850" cy="4906880"/>
          </a:xfrm>
          <a:prstGeom prst="rect">
            <a:avLst/>
          </a:prstGeom>
          <a:noFill/>
          <a:ln>
            <a:solidFill>
              <a:schemeClr val="accent3"/>
            </a:solidFill>
          </a:ln>
        </p:spPr>
        <p:txBody>
          <a:bodyPr vert="horz" lIns="46800" tIns="45720" rIns="46800" bIns="45720" rtlCol="0">
            <a:noAutofit/>
          </a:bodyPr>
          <a:lstStyle>
            <a:defPPr>
              <a:defRPr lang="en-US"/>
            </a:defPPr>
            <a:lvl1pPr marR="0" lvl="0" indent="-285750" algn="ctr" fontAlgn="auto">
              <a:lnSpc>
                <a:spcPct val="100000"/>
              </a:lnSpc>
              <a:spcBef>
                <a:spcPts val="0"/>
              </a:spcBef>
              <a:spcAft>
                <a:spcPts val="200"/>
              </a:spcAft>
              <a:buClrTx/>
              <a:buSzPct val="100000"/>
              <a:buFontTx/>
              <a:buNone/>
              <a:tabLst/>
              <a:defRPr kumimoji="0" sz="1600" b="0" i="0" u="none" strike="noStrike" cap="none" spc="0" normalizeH="0" baseline="0">
                <a:ln>
                  <a:noFill/>
                </a:ln>
                <a:solidFill>
                  <a:schemeClr val="bg2"/>
                </a:solidFill>
                <a:effectLst/>
                <a:uLnTx/>
                <a:uFillTx/>
                <a:latin typeface="+mn-ea"/>
              </a:defRPr>
            </a:lvl1pPr>
            <a:lvl2pPr marL="176213" marR="0" lvl="1" indent="-176213" algn="ctr" fontAlgn="auto">
              <a:lnSpc>
                <a:spcPct val="100000"/>
              </a:lnSpc>
              <a:spcBef>
                <a:spcPts val="0"/>
              </a:spcBef>
              <a:spcAft>
                <a:spcPts val="200"/>
              </a:spcAft>
              <a:buClr>
                <a:schemeClr val="bg2">
                  <a:lumMod val="100000"/>
                </a:schemeClr>
              </a:buClr>
              <a:buSzPct val="100000"/>
              <a:buFont typeface="Wingdings 2" panose="05020102010507070707" pitchFamily="18" charset="2"/>
              <a:buChar char=""/>
              <a:tabLst/>
              <a:defRPr kumimoji="0" sz="1600" b="0" i="0" u="none" strike="noStrike" cap="none" spc="0" normalizeH="0" baseline="0">
                <a:ln>
                  <a:noFill/>
                </a:ln>
                <a:solidFill>
                  <a:srgbClr val="2D2926"/>
                </a:solidFill>
                <a:effectLst/>
                <a:uLnTx/>
                <a:uFillTx/>
                <a:latin typeface="+mn-ea"/>
              </a:defRPr>
            </a:lvl2pPr>
            <a:lvl3pPr marL="360363" lvl="2" indent="-184150" algn="ctr">
              <a:lnSpc>
                <a:spcPct val="100000"/>
              </a:lnSpc>
              <a:spcBef>
                <a:spcPts val="0"/>
              </a:spcBef>
              <a:spcAft>
                <a:spcPts val="200"/>
              </a:spcAft>
              <a:buClr>
                <a:schemeClr val="bg2">
                  <a:lumMod val="100000"/>
                </a:schemeClr>
              </a:buClr>
              <a:buSzPct val="100000"/>
              <a:buFont typeface="Wingdings" panose="05000000000000000000" pitchFamily="2" charset="2"/>
              <a:buChar char=""/>
              <a:defRPr sz="1600">
                <a:solidFill>
                  <a:srgbClr val="2D2926"/>
                </a:solidFill>
                <a:latin typeface="+mn-ea"/>
              </a:defRPr>
            </a:lvl3pPr>
            <a:lvl4pPr marL="536575" lvl="3"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4pPr>
            <a:lvl5pPr marL="720725" lvl="4"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5pPr>
            <a:lvl6pPr marL="896938" lvl="5"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6pPr>
            <a:lvl7pPr marL="1073150" lvl="6"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7pPr>
            <a:lvl8pPr marL="1257300" lvl="7"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8pPr>
            <a:lvl9pPr marL="1257300" lvl="8"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9pPr>
          </a:lstStyle>
          <a:p>
            <a:pPr indent="0">
              <a:lnSpc>
                <a:spcPct val="125000"/>
              </a:lnSpc>
              <a:spcAft>
                <a:spcPts val="800"/>
              </a:spcAft>
              <a:buSzTx/>
              <a:defRPr/>
            </a:pPr>
            <a:r>
              <a:rPr lang="en-GB" sz="1800">
                <a:solidFill>
                  <a:schemeClr val="accent3"/>
                </a:solidFill>
                <a:latin typeface="+mj-lt"/>
                <a:sym typeface=""/>
              </a:rPr>
              <a:t>DEMAND AND COST PRESSURES OVER THE NEXT YEAR</a:t>
            </a:r>
          </a:p>
        </p:txBody>
      </p:sp>
      <p:sp>
        <p:nvSpPr>
          <p:cNvPr id="2" name="Title 1">
            <a:extLst>
              <a:ext uri="{FF2B5EF4-FFF2-40B4-BE49-F238E27FC236}">
                <a16:creationId xmlns:a16="http://schemas.microsoft.com/office/drawing/2014/main" id="{9E33BEC0-D50E-2BE7-7971-0592B41EEA45}"/>
              </a:ext>
            </a:extLst>
          </p:cNvPr>
          <p:cNvSpPr>
            <a:spLocks noGrp="1"/>
          </p:cNvSpPr>
          <p:nvPr>
            <p:ph type="title"/>
          </p:nvPr>
        </p:nvSpPr>
        <p:spPr/>
        <p:txBody>
          <a:bodyPr/>
          <a:lstStyle/>
          <a:p>
            <a:r>
              <a:rPr lang="en-GB"/>
              <a:t>Pubs and brewers face a range of demand and cost pressures over the next year – In addition to structurally higher costs</a:t>
            </a:r>
          </a:p>
        </p:txBody>
      </p:sp>
      <p:pic>
        <p:nvPicPr>
          <p:cNvPr id="6" name="Graphic 5" descr="Store with solid fill">
            <a:extLst>
              <a:ext uri="{FF2B5EF4-FFF2-40B4-BE49-F238E27FC236}">
                <a16:creationId xmlns:a16="http://schemas.microsoft.com/office/drawing/2014/main" id="{EB04D951-EAB3-5173-C223-6C154746A9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24017" y="3514870"/>
            <a:ext cx="918000" cy="918000"/>
          </a:xfrm>
          <a:prstGeom prst="rect">
            <a:avLst/>
          </a:prstGeom>
        </p:spPr>
      </p:pic>
      <p:pic>
        <p:nvPicPr>
          <p:cNvPr id="7" name="Graphic 6" descr="Office worker male with solid fill">
            <a:extLst>
              <a:ext uri="{FF2B5EF4-FFF2-40B4-BE49-F238E27FC236}">
                <a16:creationId xmlns:a16="http://schemas.microsoft.com/office/drawing/2014/main" id="{B851C9AA-22CD-D23D-D236-78C3AAC136E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0714" y="4613888"/>
            <a:ext cx="918000" cy="918000"/>
          </a:xfrm>
          <a:prstGeom prst="rect">
            <a:avLst/>
          </a:prstGeom>
        </p:spPr>
      </p:pic>
      <p:pic>
        <p:nvPicPr>
          <p:cNvPr id="10" name="Graphic 9" descr="Wallet with solid fill">
            <a:extLst>
              <a:ext uri="{FF2B5EF4-FFF2-40B4-BE49-F238E27FC236}">
                <a16:creationId xmlns:a16="http://schemas.microsoft.com/office/drawing/2014/main" id="{5009CDBC-EE49-C4D7-FCAE-81EF477F536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23027" y="1966869"/>
            <a:ext cx="918000" cy="918000"/>
          </a:xfrm>
          <a:prstGeom prst="rect">
            <a:avLst/>
          </a:prstGeom>
        </p:spPr>
      </p:pic>
      <p:pic>
        <p:nvPicPr>
          <p:cNvPr id="15" name="Graphic 14" descr="Recycle with solid fill">
            <a:extLst>
              <a:ext uri="{FF2B5EF4-FFF2-40B4-BE49-F238E27FC236}">
                <a16:creationId xmlns:a16="http://schemas.microsoft.com/office/drawing/2014/main" id="{882FED67-EE01-666D-7F0F-7706F4FFB78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19681" y="2335544"/>
            <a:ext cx="918000" cy="918000"/>
          </a:xfrm>
          <a:prstGeom prst="rect">
            <a:avLst/>
          </a:prstGeom>
        </p:spPr>
      </p:pic>
      <p:sp>
        <p:nvSpPr>
          <p:cNvPr id="16" name="Title 1">
            <a:extLst>
              <a:ext uri="{FF2B5EF4-FFF2-40B4-BE49-F238E27FC236}">
                <a16:creationId xmlns:a16="http://schemas.microsoft.com/office/drawing/2014/main" id="{AB34C122-9872-E6FB-D781-D25CC770C55C}"/>
              </a:ext>
            </a:extLst>
          </p:cNvPr>
          <p:cNvSpPr txBox="1">
            <a:spLocks/>
          </p:cNvSpPr>
          <p:nvPr/>
        </p:nvSpPr>
        <p:spPr>
          <a:xfrm>
            <a:off x="5338718" y="1648826"/>
            <a:ext cx="2677688" cy="16783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chemeClr val="accent3"/>
                </a:solidFill>
              </a:rPr>
              <a:t>CONSUMER DEMAND</a:t>
            </a:r>
          </a:p>
          <a:p>
            <a:pPr marL="171450" indent="-171450">
              <a:spcAft>
                <a:spcPts val="600"/>
              </a:spcAft>
              <a:buFont typeface="Wingdings" panose="05000000000000000000" pitchFamily="2" charset="2"/>
              <a:buChar char="§"/>
            </a:pPr>
            <a:r>
              <a:rPr lang="en-GB" sz="1200">
                <a:solidFill>
                  <a:schemeClr val="accent3"/>
                </a:solidFill>
                <a:latin typeface="+mn-lt"/>
              </a:rPr>
              <a:t>Spending power remains fragile, squeezed by sustained high costs – hits volumes</a:t>
            </a:r>
          </a:p>
          <a:p>
            <a:pPr marL="171450" indent="-171450">
              <a:spcAft>
                <a:spcPts val="600"/>
              </a:spcAft>
              <a:buFont typeface="Wingdings" panose="05000000000000000000" pitchFamily="2" charset="2"/>
              <a:buChar char="§"/>
            </a:pPr>
            <a:r>
              <a:rPr lang="en-GB" sz="1200">
                <a:solidFill>
                  <a:schemeClr val="accent3"/>
                </a:solidFill>
                <a:latin typeface="+mn-lt"/>
              </a:rPr>
              <a:t>42% of consumers said they are going out less frequently than a year ago (January 2025) – hit to on-trade</a:t>
            </a:r>
          </a:p>
        </p:txBody>
      </p:sp>
      <p:sp>
        <p:nvSpPr>
          <p:cNvPr id="21" name="Title 1">
            <a:extLst>
              <a:ext uri="{FF2B5EF4-FFF2-40B4-BE49-F238E27FC236}">
                <a16:creationId xmlns:a16="http://schemas.microsoft.com/office/drawing/2014/main" id="{447DE502-EAA4-ED83-7610-7E8F31787701}"/>
              </a:ext>
            </a:extLst>
          </p:cNvPr>
          <p:cNvSpPr txBox="1">
            <a:spLocks/>
          </p:cNvSpPr>
          <p:nvPr/>
        </p:nvSpPr>
        <p:spPr>
          <a:xfrm>
            <a:off x="1333200" y="4132560"/>
            <a:ext cx="2768053" cy="2094553"/>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78A48A"/>
                </a:solidFill>
              </a:rPr>
              <a:t>WAGES</a:t>
            </a:r>
          </a:p>
          <a:p>
            <a:pPr marL="171450" indent="-171450">
              <a:spcAft>
                <a:spcPts val="600"/>
              </a:spcAft>
              <a:buFont typeface="Wingdings" panose="05000000000000000000" pitchFamily="2" charset="2"/>
              <a:buChar char="§"/>
            </a:pPr>
            <a:r>
              <a:rPr lang="en-GB" sz="1200">
                <a:solidFill>
                  <a:srgbClr val="78A48A"/>
                </a:solidFill>
                <a:latin typeface="+mn-lt"/>
              </a:rPr>
              <a:t>National Living Wage (NLW) to rise by 7% in April 2025</a:t>
            </a:r>
          </a:p>
          <a:p>
            <a:pPr marL="171450" indent="-171450">
              <a:spcAft>
                <a:spcPts val="600"/>
              </a:spcAft>
              <a:buFont typeface="Wingdings" panose="05000000000000000000" pitchFamily="2" charset="2"/>
              <a:buChar char="§"/>
            </a:pPr>
            <a:r>
              <a:rPr lang="en-GB" sz="1200">
                <a:solidFill>
                  <a:srgbClr val="78A48A"/>
                </a:solidFill>
                <a:latin typeface="+mn-lt"/>
              </a:rPr>
              <a:t>National Minimum Wage (NMW) to rise by 16% and 18% for 18-20 year olds and 16-17 year olds respectively</a:t>
            </a:r>
          </a:p>
          <a:p>
            <a:pPr marL="171450" indent="-171450">
              <a:spcAft>
                <a:spcPts val="600"/>
              </a:spcAft>
              <a:buFont typeface="Wingdings" panose="05000000000000000000" pitchFamily="2" charset="2"/>
              <a:buChar char="§"/>
            </a:pPr>
            <a:r>
              <a:rPr lang="en-GB" sz="1200">
                <a:solidFill>
                  <a:srgbClr val="78A48A"/>
                </a:solidFill>
                <a:latin typeface="+mn-lt"/>
              </a:rPr>
              <a:t>Direct impact on lowest paid, and further impact on pay rates above to maintain some differentials</a:t>
            </a:r>
          </a:p>
        </p:txBody>
      </p:sp>
      <p:sp>
        <p:nvSpPr>
          <p:cNvPr id="23" name="Title 1">
            <a:extLst>
              <a:ext uri="{FF2B5EF4-FFF2-40B4-BE49-F238E27FC236}">
                <a16:creationId xmlns:a16="http://schemas.microsoft.com/office/drawing/2014/main" id="{7CBAEF8D-633C-68B7-A06D-9A6CCB068976}"/>
              </a:ext>
            </a:extLst>
          </p:cNvPr>
          <p:cNvSpPr txBox="1">
            <a:spLocks/>
          </p:cNvSpPr>
          <p:nvPr/>
        </p:nvSpPr>
        <p:spPr>
          <a:xfrm>
            <a:off x="5235653" y="4613888"/>
            <a:ext cx="2677688" cy="9180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5D295F"/>
                </a:solidFill>
              </a:rPr>
              <a:t>NICs</a:t>
            </a:r>
            <a:endParaRPr lang="en-GB" sz="1400">
              <a:solidFill>
                <a:srgbClr val="5D295F"/>
              </a:solidFill>
            </a:endParaRPr>
          </a:p>
          <a:p>
            <a:pPr marL="171450" indent="-171450">
              <a:spcAft>
                <a:spcPts val="600"/>
              </a:spcAft>
              <a:buFont typeface="Wingdings" panose="05000000000000000000" pitchFamily="2" charset="2"/>
              <a:buChar char="§"/>
            </a:pPr>
            <a:r>
              <a:rPr lang="en-GB" sz="1200">
                <a:solidFill>
                  <a:srgbClr val="5D295F"/>
                </a:solidFill>
                <a:latin typeface="+mn-lt"/>
              </a:rPr>
              <a:t>Threshold for employer National Insurance Contributions (NICs) down from £9,100 to £5,000</a:t>
            </a:r>
          </a:p>
          <a:p>
            <a:pPr marL="171450" indent="-171450">
              <a:spcAft>
                <a:spcPts val="600"/>
              </a:spcAft>
              <a:buFont typeface="Wingdings" panose="05000000000000000000" pitchFamily="2" charset="2"/>
              <a:buChar char="§"/>
            </a:pPr>
            <a:r>
              <a:rPr lang="en-GB" sz="1200">
                <a:solidFill>
                  <a:srgbClr val="5D295F"/>
                </a:solidFill>
                <a:latin typeface="+mn-lt"/>
              </a:rPr>
              <a:t>Rate of employer NICs increased from 13.8% to 15%</a:t>
            </a:r>
          </a:p>
        </p:txBody>
      </p:sp>
      <p:sp>
        <p:nvSpPr>
          <p:cNvPr id="24" name="Title 1">
            <a:extLst>
              <a:ext uri="{FF2B5EF4-FFF2-40B4-BE49-F238E27FC236}">
                <a16:creationId xmlns:a16="http://schemas.microsoft.com/office/drawing/2014/main" id="{992E3A4C-2C64-8F13-4C86-64AA0B5BA0DB}"/>
              </a:ext>
            </a:extLst>
          </p:cNvPr>
          <p:cNvSpPr txBox="1">
            <a:spLocks/>
          </p:cNvSpPr>
          <p:nvPr/>
        </p:nvSpPr>
        <p:spPr>
          <a:xfrm>
            <a:off x="5396339" y="3253544"/>
            <a:ext cx="2679274" cy="9180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3D441E"/>
                </a:solidFill>
              </a:rPr>
              <a:t>BUSINESS RATES</a:t>
            </a:r>
            <a:endParaRPr lang="en-GB" sz="1400">
              <a:solidFill>
                <a:srgbClr val="3D441E"/>
              </a:solidFill>
            </a:endParaRPr>
          </a:p>
          <a:p>
            <a:pPr marL="171450" marR="0" lvl="0" indent="-171450" fontAlgn="auto">
              <a:spcAft>
                <a:spcPts val="600"/>
              </a:spcAft>
              <a:buClrTx/>
              <a:buSzTx/>
              <a:buFont typeface="Wingdings" panose="05000000000000000000" pitchFamily="2" charset="2"/>
              <a:buChar char="§"/>
              <a:tabLst/>
              <a:defRPr/>
            </a:pPr>
            <a:r>
              <a:rPr lang="en-GB" sz="1200">
                <a:solidFill>
                  <a:srgbClr val="3D441E"/>
                </a:solidFill>
                <a:latin typeface="+mn-lt"/>
              </a:rPr>
              <a:t>Reduction in business rate relief from 75% to 40%, will come in to effect from April 2025</a:t>
            </a:r>
          </a:p>
          <a:p>
            <a:pPr marL="171450" marR="0" lvl="0" indent="-171450" fontAlgn="auto">
              <a:spcAft>
                <a:spcPts val="600"/>
              </a:spcAft>
              <a:buClrTx/>
              <a:buSzTx/>
              <a:buFont typeface="Wingdings" panose="05000000000000000000" pitchFamily="2" charset="2"/>
              <a:buChar char="§"/>
              <a:tabLst/>
              <a:defRPr/>
            </a:pPr>
            <a:r>
              <a:rPr lang="en-GB" sz="1200">
                <a:solidFill>
                  <a:srgbClr val="3D441E"/>
                </a:solidFill>
                <a:latin typeface="+mn-lt"/>
              </a:rPr>
              <a:t>This is a £5.5k increase for the average pub’s business rates bill</a:t>
            </a:r>
            <a:endParaRPr lang="en-GB" sz="1400" b="1">
              <a:solidFill>
                <a:srgbClr val="3D441E"/>
              </a:solidFill>
            </a:endParaRPr>
          </a:p>
        </p:txBody>
      </p:sp>
      <p:sp>
        <p:nvSpPr>
          <p:cNvPr id="25" name="Title 1">
            <a:extLst>
              <a:ext uri="{FF2B5EF4-FFF2-40B4-BE49-F238E27FC236}">
                <a16:creationId xmlns:a16="http://schemas.microsoft.com/office/drawing/2014/main" id="{68BD053A-1107-E2A4-F891-D70823F88A7E}"/>
              </a:ext>
            </a:extLst>
          </p:cNvPr>
          <p:cNvSpPr txBox="1">
            <a:spLocks/>
          </p:cNvSpPr>
          <p:nvPr/>
        </p:nvSpPr>
        <p:spPr>
          <a:xfrm>
            <a:off x="1407167" y="1642850"/>
            <a:ext cx="2918021" cy="9180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9EA700"/>
                </a:solidFill>
              </a:rPr>
              <a:t>PACKAGING POLICIES</a:t>
            </a:r>
            <a:endParaRPr lang="en-GB" sz="1400">
              <a:solidFill>
                <a:srgbClr val="9EA700"/>
              </a:solidFill>
            </a:endParaRPr>
          </a:p>
          <a:p>
            <a:pPr marL="171450" indent="-171450">
              <a:spcAft>
                <a:spcPts val="600"/>
              </a:spcAft>
              <a:buFont typeface="Wingdings" panose="05000000000000000000" pitchFamily="2" charset="2"/>
              <a:buChar char="§"/>
            </a:pPr>
            <a:r>
              <a:rPr lang="en-GB" sz="1200">
                <a:solidFill>
                  <a:srgbClr val="9EA700"/>
                </a:solidFill>
                <a:latin typeface="+mn-lt"/>
              </a:rPr>
              <a:t>Change in rules for Packaging Recovery Notes (PRNs) will shift full cost burden on to brewers (away from retailers).</a:t>
            </a:r>
          </a:p>
          <a:p>
            <a:pPr marL="171450" indent="-171450">
              <a:spcAft>
                <a:spcPts val="600"/>
              </a:spcAft>
              <a:buFont typeface="Wingdings" panose="05000000000000000000" pitchFamily="2" charset="2"/>
              <a:buChar char="§"/>
            </a:pPr>
            <a:r>
              <a:rPr lang="en-GB" sz="1200">
                <a:solidFill>
                  <a:srgbClr val="9EA700"/>
                </a:solidFill>
                <a:latin typeface="+mn-lt"/>
              </a:rPr>
              <a:t>Regulatory burdens and uncertainty from newly introduced Extended Producer Responsibility (EPR) – estimated 5p - 7p a bottle</a:t>
            </a:r>
          </a:p>
          <a:p>
            <a:pPr marL="171450" indent="-171450">
              <a:spcAft>
                <a:spcPts val="600"/>
              </a:spcAft>
              <a:buFont typeface="Wingdings" panose="05000000000000000000" pitchFamily="2" charset="2"/>
              <a:buChar char="§"/>
            </a:pPr>
            <a:r>
              <a:rPr lang="en-GB" sz="1200">
                <a:solidFill>
                  <a:srgbClr val="9EA700"/>
                </a:solidFill>
                <a:latin typeface="+mn-lt"/>
              </a:rPr>
              <a:t>Expected introduction of Deposit Return Scheme (DRS) on the horizon (sector costs estimated at £100m over 2 years) </a:t>
            </a:r>
          </a:p>
        </p:txBody>
      </p:sp>
      <p:pic>
        <p:nvPicPr>
          <p:cNvPr id="28" name="Graphic 27" descr="Tax with solid fill">
            <a:extLst>
              <a:ext uri="{FF2B5EF4-FFF2-40B4-BE49-F238E27FC236}">
                <a16:creationId xmlns:a16="http://schemas.microsoft.com/office/drawing/2014/main" id="{EEB9E0D1-23A0-CE2C-0FB1-3C964850B39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327480" y="4880823"/>
            <a:ext cx="918000" cy="918000"/>
          </a:xfrm>
          <a:prstGeom prst="rect">
            <a:avLst/>
          </a:prstGeom>
        </p:spPr>
      </p:pic>
      <p:sp>
        <p:nvSpPr>
          <p:cNvPr id="5" name="TextBox 4">
            <a:extLst>
              <a:ext uri="{FF2B5EF4-FFF2-40B4-BE49-F238E27FC236}">
                <a16:creationId xmlns:a16="http://schemas.microsoft.com/office/drawing/2014/main" id="{B9A3967C-B387-E2D5-3E24-AE3E19BF9494}"/>
              </a:ext>
            </a:extLst>
          </p:cNvPr>
          <p:cNvSpPr txBox="1"/>
          <p:nvPr/>
        </p:nvSpPr>
        <p:spPr>
          <a:xfrm>
            <a:off x="8417805" y="1181099"/>
            <a:ext cx="3242381" cy="4906879"/>
          </a:xfrm>
          <a:prstGeom prst="rect">
            <a:avLst/>
          </a:prstGeom>
          <a:noFill/>
          <a:ln>
            <a:solidFill>
              <a:schemeClr val="accent3"/>
            </a:solidFill>
          </a:ln>
        </p:spPr>
        <p:txBody>
          <a:bodyPr vert="horz" lIns="46800" tIns="45720" rIns="46800" bIns="45720" rtlCol="0">
            <a:noAutofit/>
          </a:bodyPr>
          <a:lstStyle>
            <a:defPPr>
              <a:defRPr lang="en-US"/>
            </a:defPPr>
            <a:lvl1pPr marR="0" lvl="0" indent="-285750" algn="ctr" fontAlgn="auto">
              <a:lnSpc>
                <a:spcPct val="100000"/>
              </a:lnSpc>
              <a:spcBef>
                <a:spcPts val="0"/>
              </a:spcBef>
              <a:spcAft>
                <a:spcPts val="200"/>
              </a:spcAft>
              <a:buClrTx/>
              <a:buSzPct val="100000"/>
              <a:buFontTx/>
              <a:buNone/>
              <a:tabLst/>
              <a:defRPr kumimoji="0" sz="1600" b="0" i="0" u="none" strike="noStrike" cap="none" spc="0" normalizeH="0" baseline="0">
                <a:ln>
                  <a:noFill/>
                </a:ln>
                <a:solidFill>
                  <a:schemeClr val="bg2"/>
                </a:solidFill>
                <a:effectLst/>
                <a:uLnTx/>
                <a:uFillTx/>
                <a:latin typeface="+mn-ea"/>
              </a:defRPr>
            </a:lvl1pPr>
            <a:lvl2pPr marL="176213" marR="0" lvl="1" indent="-176213" algn="ctr" fontAlgn="auto">
              <a:lnSpc>
                <a:spcPct val="100000"/>
              </a:lnSpc>
              <a:spcBef>
                <a:spcPts val="0"/>
              </a:spcBef>
              <a:spcAft>
                <a:spcPts val="200"/>
              </a:spcAft>
              <a:buClr>
                <a:schemeClr val="bg2">
                  <a:lumMod val="100000"/>
                </a:schemeClr>
              </a:buClr>
              <a:buSzPct val="100000"/>
              <a:buFont typeface="Wingdings 2" panose="05020102010507070707" pitchFamily="18" charset="2"/>
              <a:buChar char=""/>
              <a:tabLst/>
              <a:defRPr kumimoji="0" sz="1600" b="0" i="0" u="none" strike="noStrike" cap="none" spc="0" normalizeH="0" baseline="0">
                <a:ln>
                  <a:noFill/>
                </a:ln>
                <a:solidFill>
                  <a:srgbClr val="2D2926"/>
                </a:solidFill>
                <a:effectLst/>
                <a:uLnTx/>
                <a:uFillTx/>
                <a:latin typeface="+mn-ea"/>
              </a:defRPr>
            </a:lvl2pPr>
            <a:lvl3pPr marL="360363" lvl="2" indent="-184150" algn="ctr">
              <a:lnSpc>
                <a:spcPct val="100000"/>
              </a:lnSpc>
              <a:spcBef>
                <a:spcPts val="0"/>
              </a:spcBef>
              <a:spcAft>
                <a:spcPts val="200"/>
              </a:spcAft>
              <a:buClr>
                <a:schemeClr val="bg2">
                  <a:lumMod val="100000"/>
                </a:schemeClr>
              </a:buClr>
              <a:buSzPct val="100000"/>
              <a:buFont typeface="Wingdings" panose="05000000000000000000" pitchFamily="2" charset="2"/>
              <a:buChar char=""/>
              <a:defRPr sz="1600">
                <a:solidFill>
                  <a:srgbClr val="2D2926"/>
                </a:solidFill>
                <a:latin typeface="+mn-ea"/>
              </a:defRPr>
            </a:lvl3pPr>
            <a:lvl4pPr marL="536575" lvl="3"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4pPr>
            <a:lvl5pPr marL="720725" lvl="4"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2D2926"/>
                </a:solidFill>
                <a:latin typeface="+mn-ea"/>
              </a:defRPr>
            </a:lvl5pPr>
            <a:lvl6pPr marL="896938" lvl="5"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6pPr>
            <a:lvl7pPr marL="1073150" lvl="6" indent="-176213"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7pPr>
            <a:lvl8pPr marL="1257300" lvl="7"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8pPr>
            <a:lvl9pPr marL="1257300" lvl="8" indent="-184150" algn="ctr">
              <a:lnSpc>
                <a:spcPct val="100000"/>
              </a:lnSpc>
              <a:spcBef>
                <a:spcPts val="0"/>
              </a:spcBef>
              <a:spcAft>
                <a:spcPts val="200"/>
              </a:spcAft>
              <a:buClr>
                <a:schemeClr val="bg2">
                  <a:lumMod val="100000"/>
                </a:schemeClr>
              </a:buClr>
              <a:buSzPct val="100000"/>
              <a:buFont typeface="Arial" panose="020B0604020202020204" pitchFamily="34" charset="0"/>
              <a:buChar char="–"/>
              <a:defRPr sz="1600">
                <a:solidFill>
                  <a:srgbClr val="000000"/>
                </a:solidFill>
                <a:latin typeface="+mn-ea"/>
              </a:defRPr>
            </a:lvl9pPr>
          </a:lstStyle>
          <a:p>
            <a:pPr indent="0">
              <a:lnSpc>
                <a:spcPct val="125000"/>
              </a:lnSpc>
              <a:spcAft>
                <a:spcPts val="800"/>
              </a:spcAft>
              <a:buSzTx/>
              <a:defRPr/>
            </a:pPr>
            <a:r>
              <a:rPr lang="en-GB" sz="1800">
                <a:solidFill>
                  <a:schemeClr val="accent3"/>
                </a:solidFill>
                <a:latin typeface="+mj-lt"/>
                <a:sym typeface=""/>
              </a:rPr>
              <a:t>STRUCTURALLY HIGHER COSTS</a:t>
            </a:r>
          </a:p>
        </p:txBody>
      </p:sp>
      <p:pic>
        <p:nvPicPr>
          <p:cNvPr id="8" name="Graphic 7" descr="Burger and drink with solid fill">
            <a:extLst>
              <a:ext uri="{FF2B5EF4-FFF2-40B4-BE49-F238E27FC236}">
                <a16:creationId xmlns:a16="http://schemas.microsoft.com/office/drawing/2014/main" id="{16B7B8AD-B0A9-E366-A0E6-D8C1D0002FA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402228" y="3854076"/>
            <a:ext cx="918000" cy="918000"/>
          </a:xfrm>
          <a:prstGeom prst="rect">
            <a:avLst/>
          </a:prstGeom>
        </p:spPr>
      </p:pic>
      <p:pic>
        <p:nvPicPr>
          <p:cNvPr id="9" name="Graphic 8" descr="Mortgage with solid fill">
            <a:extLst>
              <a:ext uri="{FF2B5EF4-FFF2-40B4-BE49-F238E27FC236}">
                <a16:creationId xmlns:a16="http://schemas.microsoft.com/office/drawing/2014/main" id="{253EE93A-C0A7-0F0D-BF97-A774FED94C4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402228" y="4997728"/>
            <a:ext cx="918000" cy="918000"/>
          </a:xfrm>
          <a:prstGeom prst="rect">
            <a:avLst/>
          </a:prstGeom>
        </p:spPr>
      </p:pic>
      <p:pic>
        <p:nvPicPr>
          <p:cNvPr id="11" name="Graphic 10" descr="Grain with solid fill">
            <a:extLst>
              <a:ext uri="{FF2B5EF4-FFF2-40B4-BE49-F238E27FC236}">
                <a16:creationId xmlns:a16="http://schemas.microsoft.com/office/drawing/2014/main" id="{4B23EFF8-A1D2-1694-8849-BF98FA7B3814}"/>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8422568" y="1566772"/>
            <a:ext cx="918000" cy="918000"/>
          </a:xfrm>
          <a:prstGeom prst="rect">
            <a:avLst/>
          </a:prstGeom>
        </p:spPr>
      </p:pic>
      <p:pic>
        <p:nvPicPr>
          <p:cNvPr id="12" name="Graphic 11" descr="Fluorescent Light Blub with solid fill">
            <a:extLst>
              <a:ext uri="{FF2B5EF4-FFF2-40B4-BE49-F238E27FC236}">
                <a16:creationId xmlns:a16="http://schemas.microsoft.com/office/drawing/2014/main" id="{26DF6D6C-5438-1E0E-2F3E-FAFAAB37D3E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398152" y="2710424"/>
            <a:ext cx="918000" cy="918000"/>
          </a:xfrm>
          <a:prstGeom prst="rect">
            <a:avLst/>
          </a:prstGeom>
        </p:spPr>
      </p:pic>
      <p:sp>
        <p:nvSpPr>
          <p:cNvPr id="13" name="Title 1">
            <a:extLst>
              <a:ext uri="{FF2B5EF4-FFF2-40B4-BE49-F238E27FC236}">
                <a16:creationId xmlns:a16="http://schemas.microsoft.com/office/drawing/2014/main" id="{3C364B2C-3B4B-7235-6253-BF48494FDC6E}"/>
              </a:ext>
            </a:extLst>
          </p:cNvPr>
          <p:cNvSpPr txBox="1">
            <a:spLocks/>
          </p:cNvSpPr>
          <p:nvPr/>
        </p:nvSpPr>
        <p:spPr>
          <a:xfrm>
            <a:off x="9316152" y="1593021"/>
            <a:ext cx="2246195" cy="910558"/>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chemeClr val="accent1"/>
                </a:solidFill>
              </a:rPr>
              <a:t>COMMODITIES</a:t>
            </a:r>
          </a:p>
          <a:p>
            <a:pPr marL="171450" indent="-171450">
              <a:spcAft>
                <a:spcPts val="600"/>
              </a:spcAft>
              <a:buFont typeface="Wingdings" panose="05000000000000000000" pitchFamily="2" charset="2"/>
              <a:buChar char="§"/>
            </a:pPr>
            <a:r>
              <a:rPr lang="en-GB" sz="1200">
                <a:solidFill>
                  <a:schemeClr val="accent1"/>
                </a:solidFill>
                <a:latin typeface="+mn-lt"/>
              </a:rPr>
              <a:t>Coming down off peaks but will remain ~25-30% higher than 2019</a:t>
            </a:r>
          </a:p>
        </p:txBody>
      </p:sp>
      <p:sp>
        <p:nvSpPr>
          <p:cNvPr id="14" name="Title 1">
            <a:extLst>
              <a:ext uri="{FF2B5EF4-FFF2-40B4-BE49-F238E27FC236}">
                <a16:creationId xmlns:a16="http://schemas.microsoft.com/office/drawing/2014/main" id="{A498BE13-0CCC-3C84-D914-9AD5BE357BB2}"/>
              </a:ext>
            </a:extLst>
          </p:cNvPr>
          <p:cNvSpPr txBox="1">
            <a:spLocks/>
          </p:cNvSpPr>
          <p:nvPr/>
        </p:nvSpPr>
        <p:spPr>
          <a:xfrm>
            <a:off x="9316152" y="3749331"/>
            <a:ext cx="2244606" cy="1077349"/>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chemeClr val="accent6"/>
                </a:solidFill>
              </a:rPr>
              <a:t>FOOD AND DRINK</a:t>
            </a:r>
          </a:p>
          <a:p>
            <a:pPr marL="171450" indent="-171450">
              <a:spcAft>
                <a:spcPts val="600"/>
              </a:spcAft>
              <a:buFont typeface="Wingdings" panose="05000000000000000000" pitchFamily="2" charset="2"/>
              <a:buChar char="§"/>
            </a:pPr>
            <a:r>
              <a:rPr lang="en-GB" sz="1200">
                <a:solidFill>
                  <a:schemeClr val="accent6"/>
                </a:solidFill>
                <a:latin typeface="+mn-lt"/>
              </a:rPr>
              <a:t>Up to 20% higher food Cost-of-goods-sold (COGS) persist as raw material &amp; energy prices increase supplier costs </a:t>
            </a:r>
          </a:p>
        </p:txBody>
      </p:sp>
      <p:sp>
        <p:nvSpPr>
          <p:cNvPr id="17" name="Title 1">
            <a:extLst>
              <a:ext uri="{FF2B5EF4-FFF2-40B4-BE49-F238E27FC236}">
                <a16:creationId xmlns:a16="http://schemas.microsoft.com/office/drawing/2014/main" id="{146215F7-C09B-6ACC-8D56-E02B24327501}"/>
              </a:ext>
            </a:extLst>
          </p:cNvPr>
          <p:cNvSpPr txBox="1">
            <a:spLocks/>
          </p:cNvSpPr>
          <p:nvPr/>
        </p:nvSpPr>
        <p:spPr>
          <a:xfrm>
            <a:off x="9316152" y="2667455"/>
            <a:ext cx="2244606" cy="9180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2F6F7A"/>
                </a:solidFill>
              </a:rPr>
              <a:t>ENERGY</a:t>
            </a:r>
          </a:p>
          <a:p>
            <a:pPr marL="171450" indent="-171450">
              <a:spcAft>
                <a:spcPts val="600"/>
              </a:spcAft>
              <a:buFont typeface="Wingdings" panose="05000000000000000000" pitchFamily="2" charset="2"/>
              <a:buChar char="§"/>
            </a:pPr>
            <a:r>
              <a:rPr lang="en-GB" sz="1200">
                <a:solidFill>
                  <a:srgbClr val="2F6F7A"/>
                </a:solidFill>
                <a:latin typeface="+mn-lt"/>
              </a:rPr>
              <a:t>Despite costs coming down, the sector still faces 1.5-2.5x higher energy prices</a:t>
            </a:r>
          </a:p>
        </p:txBody>
      </p:sp>
      <p:sp>
        <p:nvSpPr>
          <p:cNvPr id="18" name="Title 1">
            <a:extLst>
              <a:ext uri="{FF2B5EF4-FFF2-40B4-BE49-F238E27FC236}">
                <a16:creationId xmlns:a16="http://schemas.microsoft.com/office/drawing/2014/main" id="{668231B1-6E57-052D-E375-EC57CC03B5D5}"/>
              </a:ext>
            </a:extLst>
          </p:cNvPr>
          <p:cNvSpPr txBox="1">
            <a:spLocks/>
          </p:cNvSpPr>
          <p:nvPr/>
        </p:nvSpPr>
        <p:spPr>
          <a:xfrm>
            <a:off x="9316152" y="4990557"/>
            <a:ext cx="2246195" cy="91800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lang="en-GB" sz="2800" kern="1200" cap="none" baseline="0">
                <a:solidFill>
                  <a:schemeClr val="bg2"/>
                </a:solidFill>
                <a:latin typeface="+mj-lt"/>
                <a:ea typeface="+mj-ea"/>
                <a:cs typeface="Arial" panose="020B0604020202020204" pitchFamily="34" charset="0"/>
              </a:defRPr>
            </a:lvl1pPr>
          </a:lstStyle>
          <a:p>
            <a:pPr>
              <a:spcAft>
                <a:spcPts val="600"/>
              </a:spcAft>
            </a:pPr>
            <a:r>
              <a:rPr lang="en-GB" sz="1400" b="1">
                <a:solidFill>
                  <a:srgbClr val="DE7C00"/>
                </a:solidFill>
              </a:rPr>
              <a:t>INTEREST RATES</a:t>
            </a:r>
          </a:p>
          <a:p>
            <a:pPr marL="171450" indent="-171450">
              <a:spcAft>
                <a:spcPts val="600"/>
              </a:spcAft>
              <a:buFont typeface="Wingdings" panose="05000000000000000000" pitchFamily="2" charset="2"/>
              <a:buChar char="§"/>
            </a:pPr>
            <a:r>
              <a:rPr lang="en-GB" sz="1200">
                <a:solidFill>
                  <a:srgbClr val="DE7C00"/>
                </a:solidFill>
                <a:latin typeface="+mn-lt"/>
              </a:rPr>
              <a:t>Rates at their highest point in 15 years – slower pace of rate cuts anticipated vs last year</a:t>
            </a:r>
          </a:p>
        </p:txBody>
      </p:sp>
    </p:spTree>
    <p:extLst>
      <p:ext uri="{BB962C8B-B14F-4D97-AF65-F5344CB8AC3E}">
        <p14:creationId xmlns:p14="http://schemas.microsoft.com/office/powerpoint/2010/main" val="740608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61E62-A01C-A234-8388-FADED43A8448}"/>
              </a:ext>
            </a:extLst>
          </p:cNvPr>
          <p:cNvSpPr>
            <a:spLocks noGrp="1"/>
          </p:cNvSpPr>
          <p:nvPr>
            <p:ph type="title"/>
          </p:nvPr>
        </p:nvSpPr>
        <p:spPr/>
        <p:txBody>
          <a:bodyPr/>
          <a:lstStyle/>
          <a:p>
            <a:r>
              <a:rPr lang="en-GB"/>
              <a:t>Regulatory burdens and uncertainty is creating additional challenges for the sector – potentially holding back investment</a:t>
            </a:r>
          </a:p>
        </p:txBody>
      </p:sp>
      <p:grpSp>
        <p:nvGrpSpPr>
          <p:cNvPr id="8" name="Group 7">
            <a:extLst>
              <a:ext uri="{FF2B5EF4-FFF2-40B4-BE49-F238E27FC236}">
                <a16:creationId xmlns:a16="http://schemas.microsoft.com/office/drawing/2014/main" id="{CE8166A2-C52F-96D5-FB63-CBAC4E65E1D3}"/>
              </a:ext>
            </a:extLst>
          </p:cNvPr>
          <p:cNvGrpSpPr/>
          <p:nvPr/>
        </p:nvGrpSpPr>
        <p:grpSpPr>
          <a:xfrm>
            <a:off x="8293394" y="1281067"/>
            <a:ext cx="1713495" cy="1344040"/>
            <a:chOff x="7272804" y="1403532"/>
            <a:chExt cx="2509890" cy="1344040"/>
          </a:xfrm>
        </p:grpSpPr>
        <p:sp>
          <p:nvSpPr>
            <p:cNvPr id="7" name="Rectangle: Rounded Corners 6">
              <a:extLst>
                <a:ext uri="{FF2B5EF4-FFF2-40B4-BE49-F238E27FC236}">
                  <a16:creationId xmlns:a16="http://schemas.microsoft.com/office/drawing/2014/main" id="{71342383-99B1-1A79-622C-EA8BAF96E5DC}"/>
                </a:ext>
              </a:extLst>
            </p:cNvPr>
            <p:cNvSpPr/>
            <p:nvPr/>
          </p:nvSpPr>
          <p:spPr>
            <a:xfrm>
              <a:off x="7310491" y="1413622"/>
              <a:ext cx="2400300" cy="1333950"/>
            </a:xfrm>
            <a:prstGeom prst="roundRect">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pic>
          <p:nvPicPr>
            <p:cNvPr id="5" name="Graphic 4" descr="Money with solid fill">
              <a:extLst>
                <a:ext uri="{FF2B5EF4-FFF2-40B4-BE49-F238E27FC236}">
                  <a16:creationId xmlns:a16="http://schemas.microsoft.com/office/drawing/2014/main" id="{E85641A3-F797-6C48-32A1-E72EA195B94B}"/>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8069265" y="1403532"/>
              <a:ext cx="922810" cy="630000"/>
            </a:xfrm>
            <a:prstGeom prst="rect">
              <a:avLst/>
            </a:prstGeom>
          </p:spPr>
        </p:pic>
        <p:sp>
          <p:nvSpPr>
            <p:cNvPr id="6" name="TextBox 5">
              <a:extLst>
                <a:ext uri="{FF2B5EF4-FFF2-40B4-BE49-F238E27FC236}">
                  <a16:creationId xmlns:a16="http://schemas.microsoft.com/office/drawing/2014/main" id="{E8435EF9-AD96-1886-B26B-0A5061926AB8}"/>
                </a:ext>
              </a:extLst>
            </p:cNvPr>
            <p:cNvSpPr txBox="1"/>
            <p:nvPr/>
          </p:nvSpPr>
          <p:spPr>
            <a:xfrm>
              <a:off x="7272804" y="1998527"/>
              <a:ext cx="2509890" cy="6091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Labour costs</a:t>
              </a:r>
            </a:p>
            <a:p>
              <a:pPr marL="0" lvl="1" indent="0">
                <a:buNone/>
              </a:pPr>
              <a:r>
                <a:rPr lang="en-GB">
                  <a:solidFill>
                    <a:schemeClr val="bg1"/>
                  </a:solidFill>
                </a:rPr>
                <a:t>(NICs, NLW, NMW, Workplace rules)</a:t>
              </a:r>
            </a:p>
          </p:txBody>
        </p:sp>
      </p:grpSp>
      <p:grpSp>
        <p:nvGrpSpPr>
          <p:cNvPr id="34" name="Group 33">
            <a:extLst>
              <a:ext uri="{FF2B5EF4-FFF2-40B4-BE49-F238E27FC236}">
                <a16:creationId xmlns:a16="http://schemas.microsoft.com/office/drawing/2014/main" id="{240CF441-62A4-E1F5-C7FA-EAC9B8484EE6}"/>
              </a:ext>
            </a:extLst>
          </p:cNvPr>
          <p:cNvGrpSpPr/>
          <p:nvPr/>
        </p:nvGrpSpPr>
        <p:grpSpPr>
          <a:xfrm>
            <a:off x="10100489" y="1291157"/>
            <a:ext cx="1638678" cy="1333949"/>
            <a:chOff x="10032621" y="2169650"/>
            <a:chExt cx="1638678" cy="1333949"/>
          </a:xfrm>
        </p:grpSpPr>
        <p:grpSp>
          <p:nvGrpSpPr>
            <p:cNvPr id="9" name="Group 8">
              <a:extLst>
                <a:ext uri="{FF2B5EF4-FFF2-40B4-BE49-F238E27FC236}">
                  <a16:creationId xmlns:a16="http://schemas.microsoft.com/office/drawing/2014/main" id="{A735ED7F-D60E-144B-BFAC-EDEC4E4B2F23}"/>
                </a:ext>
              </a:extLst>
            </p:cNvPr>
            <p:cNvGrpSpPr/>
            <p:nvPr/>
          </p:nvGrpSpPr>
          <p:grpSpPr>
            <a:xfrm>
              <a:off x="10032621" y="2169650"/>
              <a:ext cx="1638678" cy="1333949"/>
              <a:chOff x="7310492" y="1413621"/>
              <a:chExt cx="2400300" cy="1333949"/>
            </a:xfrm>
          </p:grpSpPr>
          <p:sp>
            <p:nvSpPr>
              <p:cNvPr id="10" name="Rectangle: Rounded Corners 9">
                <a:extLst>
                  <a:ext uri="{FF2B5EF4-FFF2-40B4-BE49-F238E27FC236}">
                    <a16:creationId xmlns:a16="http://schemas.microsoft.com/office/drawing/2014/main" id="{ACEE7757-9297-346A-11D4-70FB3B96A1A5}"/>
                  </a:ext>
                </a:extLst>
              </p:cNvPr>
              <p:cNvSpPr/>
              <p:nvPr/>
            </p:nvSpPr>
            <p:spPr>
              <a:xfrm>
                <a:off x="7310492" y="1413621"/>
                <a:ext cx="2400300" cy="1333949"/>
              </a:xfrm>
              <a:prstGeom prst="roundRect">
                <a:avLst/>
              </a:prstGeom>
              <a:solidFill>
                <a:schemeClr val="accent3"/>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a:solidFill>
                    <a:schemeClr val="tx1"/>
                  </a:solidFill>
                </a:endParaRPr>
              </a:p>
            </p:txBody>
          </p:sp>
          <p:sp>
            <p:nvSpPr>
              <p:cNvPr id="12" name="TextBox 11">
                <a:extLst>
                  <a:ext uri="{FF2B5EF4-FFF2-40B4-BE49-F238E27FC236}">
                    <a16:creationId xmlns:a16="http://schemas.microsoft.com/office/drawing/2014/main" id="{8CBC52DA-C214-35E1-3F99-C420D88C808F}"/>
                  </a:ext>
                </a:extLst>
              </p:cNvPr>
              <p:cNvSpPr txBox="1"/>
              <p:nvPr/>
            </p:nvSpPr>
            <p:spPr>
              <a:xfrm>
                <a:off x="7420085" y="1988371"/>
                <a:ext cx="2181113" cy="6091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Net Zero</a:t>
                </a:r>
              </a:p>
              <a:p>
                <a:pPr marL="0" lvl="1" indent="0">
                  <a:buNone/>
                </a:pPr>
                <a:r>
                  <a:rPr lang="en-GB">
                    <a:solidFill>
                      <a:schemeClr val="bg1"/>
                    </a:solidFill>
                  </a:rPr>
                  <a:t>(EPC requirements)</a:t>
                </a:r>
              </a:p>
            </p:txBody>
          </p:sp>
        </p:grpSp>
        <p:pic>
          <p:nvPicPr>
            <p:cNvPr id="25" name="Graphic 24" descr="Fluorescent Light Bulb with solid fill">
              <a:extLst>
                <a:ext uri="{FF2B5EF4-FFF2-40B4-BE49-F238E27FC236}">
                  <a16:creationId xmlns:a16="http://schemas.microsoft.com/office/drawing/2014/main" id="{9549B867-2A21-8904-15A9-38B3F48E9AEC}"/>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10536959" y="2200895"/>
              <a:ext cx="630000" cy="630000"/>
            </a:xfrm>
            <a:prstGeom prst="rect">
              <a:avLst/>
            </a:prstGeom>
          </p:spPr>
        </p:pic>
      </p:grpSp>
      <p:grpSp>
        <p:nvGrpSpPr>
          <p:cNvPr id="32" name="Group 31">
            <a:extLst>
              <a:ext uri="{FF2B5EF4-FFF2-40B4-BE49-F238E27FC236}">
                <a16:creationId xmlns:a16="http://schemas.microsoft.com/office/drawing/2014/main" id="{25158E7F-7B0C-F466-BFBE-DBC1C4F6F5CA}"/>
              </a:ext>
            </a:extLst>
          </p:cNvPr>
          <p:cNvGrpSpPr/>
          <p:nvPr/>
        </p:nvGrpSpPr>
        <p:grpSpPr>
          <a:xfrm>
            <a:off x="8319123" y="2979024"/>
            <a:ext cx="1638678" cy="1333948"/>
            <a:chOff x="8319123" y="3048981"/>
            <a:chExt cx="1638678" cy="1333948"/>
          </a:xfrm>
        </p:grpSpPr>
        <p:grpSp>
          <p:nvGrpSpPr>
            <p:cNvPr id="13" name="Group 12">
              <a:extLst>
                <a:ext uri="{FF2B5EF4-FFF2-40B4-BE49-F238E27FC236}">
                  <a16:creationId xmlns:a16="http://schemas.microsoft.com/office/drawing/2014/main" id="{86F51B9A-009B-D5C9-522E-EDE70C8C9240}"/>
                </a:ext>
              </a:extLst>
            </p:cNvPr>
            <p:cNvGrpSpPr/>
            <p:nvPr/>
          </p:nvGrpSpPr>
          <p:grpSpPr>
            <a:xfrm>
              <a:off x="8319123" y="3048981"/>
              <a:ext cx="1638678" cy="1333948"/>
              <a:chOff x="7310492" y="1413622"/>
              <a:chExt cx="2400300" cy="1333948"/>
            </a:xfrm>
          </p:grpSpPr>
          <p:sp>
            <p:nvSpPr>
              <p:cNvPr id="14" name="Rectangle: Rounded Corners 13">
                <a:extLst>
                  <a:ext uri="{FF2B5EF4-FFF2-40B4-BE49-F238E27FC236}">
                    <a16:creationId xmlns:a16="http://schemas.microsoft.com/office/drawing/2014/main" id="{B521AFDC-75E8-5616-B33C-A772D7540E16}"/>
                  </a:ext>
                </a:extLst>
              </p:cNvPr>
              <p:cNvSpPr/>
              <p:nvPr/>
            </p:nvSpPr>
            <p:spPr>
              <a:xfrm>
                <a:off x="7310492" y="1413622"/>
                <a:ext cx="2400300" cy="1333948"/>
              </a:xfrm>
              <a:prstGeom prst="roundRect">
                <a:avLst/>
              </a:prstGeom>
              <a:solidFill>
                <a:schemeClr val="accent4"/>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6" name="TextBox 15">
                <a:extLst>
                  <a:ext uri="{FF2B5EF4-FFF2-40B4-BE49-F238E27FC236}">
                    <a16:creationId xmlns:a16="http://schemas.microsoft.com/office/drawing/2014/main" id="{A872B34F-0E64-BB20-96AF-B4DDF75FBFD2}"/>
                  </a:ext>
                </a:extLst>
              </p:cNvPr>
              <p:cNvSpPr txBox="1"/>
              <p:nvPr/>
            </p:nvSpPr>
            <p:spPr>
              <a:xfrm>
                <a:off x="7420085" y="2044126"/>
                <a:ext cx="2181114" cy="6091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Packaging</a:t>
                </a:r>
              </a:p>
              <a:p>
                <a:pPr marL="0" lvl="1" indent="0">
                  <a:buNone/>
                </a:pPr>
                <a:r>
                  <a:rPr lang="en-GB">
                    <a:solidFill>
                      <a:schemeClr val="bg1"/>
                    </a:solidFill>
                  </a:rPr>
                  <a:t>(PRNs, EPR, DRS, focus on reuse)</a:t>
                </a:r>
              </a:p>
            </p:txBody>
          </p:sp>
        </p:grpSp>
        <p:pic>
          <p:nvPicPr>
            <p:cNvPr id="28" name="Graphic 27" descr="Recycle with solid fill">
              <a:extLst>
                <a:ext uri="{FF2B5EF4-FFF2-40B4-BE49-F238E27FC236}">
                  <a16:creationId xmlns:a16="http://schemas.microsoft.com/office/drawing/2014/main" id="{A248A4FC-BC4F-F9C5-62AA-68A55450D199}"/>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8823461" y="3114000"/>
              <a:ext cx="630000" cy="630000"/>
            </a:xfrm>
            <a:prstGeom prst="rect">
              <a:avLst/>
            </a:prstGeom>
          </p:spPr>
        </p:pic>
      </p:grpSp>
      <p:grpSp>
        <p:nvGrpSpPr>
          <p:cNvPr id="30" name="Group 29">
            <a:extLst>
              <a:ext uri="{FF2B5EF4-FFF2-40B4-BE49-F238E27FC236}">
                <a16:creationId xmlns:a16="http://schemas.microsoft.com/office/drawing/2014/main" id="{90A7591D-DE35-1422-3D64-2E15451ABC80}"/>
              </a:ext>
            </a:extLst>
          </p:cNvPr>
          <p:cNvGrpSpPr/>
          <p:nvPr/>
        </p:nvGrpSpPr>
        <p:grpSpPr>
          <a:xfrm>
            <a:off x="8319122" y="4666889"/>
            <a:ext cx="1638678" cy="1333950"/>
            <a:chOff x="8319122" y="4666889"/>
            <a:chExt cx="1638678" cy="1333950"/>
          </a:xfrm>
        </p:grpSpPr>
        <p:grpSp>
          <p:nvGrpSpPr>
            <p:cNvPr id="21" name="Group 20">
              <a:extLst>
                <a:ext uri="{FF2B5EF4-FFF2-40B4-BE49-F238E27FC236}">
                  <a16:creationId xmlns:a16="http://schemas.microsoft.com/office/drawing/2014/main" id="{0D9D8422-DC6D-6EF9-080E-576CE11A8D32}"/>
                </a:ext>
              </a:extLst>
            </p:cNvPr>
            <p:cNvGrpSpPr/>
            <p:nvPr/>
          </p:nvGrpSpPr>
          <p:grpSpPr>
            <a:xfrm>
              <a:off x="8319122" y="4666889"/>
              <a:ext cx="1638678" cy="1333950"/>
              <a:chOff x="7310492" y="1273706"/>
              <a:chExt cx="2400300" cy="1333950"/>
            </a:xfrm>
            <a:solidFill>
              <a:srgbClr val="3D441E"/>
            </a:solidFill>
          </p:grpSpPr>
          <p:sp>
            <p:nvSpPr>
              <p:cNvPr id="22" name="Rectangle: Rounded Corners 21">
                <a:extLst>
                  <a:ext uri="{FF2B5EF4-FFF2-40B4-BE49-F238E27FC236}">
                    <a16:creationId xmlns:a16="http://schemas.microsoft.com/office/drawing/2014/main" id="{10F1A662-12F8-F437-29A7-865DABE7D5FA}"/>
                  </a:ext>
                </a:extLst>
              </p:cNvPr>
              <p:cNvSpPr/>
              <p:nvPr/>
            </p:nvSpPr>
            <p:spPr>
              <a:xfrm>
                <a:off x="7310492" y="1273706"/>
                <a:ext cx="2400300" cy="1333950"/>
              </a:xfrm>
              <a:prstGeom prst="roundRect">
                <a:avLst/>
              </a:prstGeom>
              <a:grpFill/>
              <a:ln w="19050">
                <a:solidFill>
                  <a:srgbClr val="3D441E"/>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4" name="TextBox 23">
                <a:extLst>
                  <a:ext uri="{FF2B5EF4-FFF2-40B4-BE49-F238E27FC236}">
                    <a16:creationId xmlns:a16="http://schemas.microsoft.com/office/drawing/2014/main" id="{130A91D1-B04C-86E5-0096-7D9D4CA5AE4F}"/>
                  </a:ext>
                </a:extLst>
              </p:cNvPr>
              <p:cNvSpPr txBox="1"/>
              <p:nvPr/>
            </p:nvSpPr>
            <p:spPr>
              <a:xfrm>
                <a:off x="7310492" y="1933382"/>
                <a:ext cx="2400300" cy="6091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Business rates</a:t>
                </a:r>
              </a:p>
              <a:p>
                <a:pPr marL="0" lvl="1" indent="0">
                  <a:buNone/>
                </a:pPr>
                <a:r>
                  <a:rPr lang="en-GB">
                    <a:solidFill>
                      <a:schemeClr val="bg1"/>
                    </a:solidFill>
                  </a:rPr>
                  <a:t>(reduced relief, rate changes)</a:t>
                </a:r>
              </a:p>
            </p:txBody>
          </p:sp>
        </p:grpSp>
        <p:pic>
          <p:nvPicPr>
            <p:cNvPr id="33" name="Graphic 32" descr="Home with solid fill">
              <a:extLst>
                <a:ext uri="{FF2B5EF4-FFF2-40B4-BE49-F238E27FC236}">
                  <a16:creationId xmlns:a16="http://schemas.microsoft.com/office/drawing/2014/main" id="{28BDCB5F-B7E2-EF19-5C1D-16C7F44FC5A0}"/>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8823461" y="4779893"/>
              <a:ext cx="630000" cy="630000"/>
            </a:xfrm>
            <a:prstGeom prst="rect">
              <a:avLst/>
            </a:prstGeom>
          </p:spPr>
        </p:pic>
      </p:grpSp>
      <p:grpSp>
        <p:nvGrpSpPr>
          <p:cNvPr id="31" name="Group 30">
            <a:extLst>
              <a:ext uri="{FF2B5EF4-FFF2-40B4-BE49-F238E27FC236}">
                <a16:creationId xmlns:a16="http://schemas.microsoft.com/office/drawing/2014/main" id="{9049A891-C720-78D3-5B45-3E93B17DEB63}"/>
              </a:ext>
            </a:extLst>
          </p:cNvPr>
          <p:cNvGrpSpPr/>
          <p:nvPr/>
        </p:nvGrpSpPr>
        <p:grpSpPr>
          <a:xfrm>
            <a:off x="10100488" y="2979024"/>
            <a:ext cx="1638678" cy="1333948"/>
            <a:chOff x="10032620" y="3928311"/>
            <a:chExt cx="1638678" cy="1333948"/>
          </a:xfrm>
        </p:grpSpPr>
        <p:grpSp>
          <p:nvGrpSpPr>
            <p:cNvPr id="17" name="Group 16">
              <a:extLst>
                <a:ext uri="{FF2B5EF4-FFF2-40B4-BE49-F238E27FC236}">
                  <a16:creationId xmlns:a16="http://schemas.microsoft.com/office/drawing/2014/main" id="{6AF3259F-6EED-5549-0F70-6BDEF1695674}"/>
                </a:ext>
              </a:extLst>
            </p:cNvPr>
            <p:cNvGrpSpPr/>
            <p:nvPr/>
          </p:nvGrpSpPr>
          <p:grpSpPr>
            <a:xfrm>
              <a:off x="10032620" y="3928311"/>
              <a:ext cx="1638678" cy="1333948"/>
              <a:chOff x="7310492" y="1413622"/>
              <a:chExt cx="2400300" cy="1333948"/>
            </a:xfrm>
          </p:grpSpPr>
          <p:sp>
            <p:nvSpPr>
              <p:cNvPr id="18" name="Rectangle: Rounded Corners 17">
                <a:extLst>
                  <a:ext uri="{FF2B5EF4-FFF2-40B4-BE49-F238E27FC236}">
                    <a16:creationId xmlns:a16="http://schemas.microsoft.com/office/drawing/2014/main" id="{337668E6-A15A-30AB-8D93-ECC8CCC5CA50}"/>
                  </a:ext>
                </a:extLst>
              </p:cNvPr>
              <p:cNvSpPr/>
              <p:nvPr/>
            </p:nvSpPr>
            <p:spPr>
              <a:xfrm>
                <a:off x="7310492" y="1413622"/>
                <a:ext cx="2400300" cy="1333948"/>
              </a:xfrm>
              <a:prstGeom prst="roundRect">
                <a:avLst/>
              </a:prstGeom>
              <a:solidFill>
                <a:srgbClr val="5D295F"/>
              </a:solidFill>
              <a:ln w="19050">
                <a:solidFill>
                  <a:srgbClr val="5D295F"/>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20" name="TextBox 19">
                <a:extLst>
                  <a:ext uri="{FF2B5EF4-FFF2-40B4-BE49-F238E27FC236}">
                    <a16:creationId xmlns:a16="http://schemas.microsoft.com/office/drawing/2014/main" id="{78F08C57-51CF-F6E9-7782-D30FAE6015F2}"/>
                  </a:ext>
                </a:extLst>
              </p:cNvPr>
              <p:cNvSpPr txBox="1"/>
              <p:nvPr/>
            </p:nvSpPr>
            <p:spPr>
              <a:xfrm>
                <a:off x="7420085" y="1988371"/>
                <a:ext cx="2181113" cy="6091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Duty</a:t>
                </a:r>
              </a:p>
              <a:p>
                <a:pPr marL="0" lvl="1" indent="0">
                  <a:buNone/>
                </a:pPr>
                <a:r>
                  <a:rPr lang="en-GB">
                    <a:solidFill>
                      <a:schemeClr val="bg1"/>
                    </a:solidFill>
                  </a:rPr>
                  <a:t>(Off-trade increases)</a:t>
                </a:r>
              </a:p>
            </p:txBody>
          </p:sp>
        </p:grpSp>
        <p:pic>
          <p:nvPicPr>
            <p:cNvPr id="35" name="Graphic 34" descr="Tax with solid fill">
              <a:extLst>
                <a:ext uri="{FF2B5EF4-FFF2-40B4-BE49-F238E27FC236}">
                  <a16:creationId xmlns:a16="http://schemas.microsoft.com/office/drawing/2014/main" id="{B075200A-6B5C-C9CF-AED4-4829FD59D4FB}"/>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10531370" y="3938434"/>
              <a:ext cx="630000" cy="630000"/>
            </a:xfrm>
            <a:prstGeom prst="rect">
              <a:avLst/>
            </a:prstGeom>
          </p:spPr>
        </p:pic>
      </p:grpSp>
      <p:sp>
        <p:nvSpPr>
          <p:cNvPr id="38" name="Text Placeholder 2">
            <a:extLst>
              <a:ext uri="{FF2B5EF4-FFF2-40B4-BE49-F238E27FC236}">
                <a16:creationId xmlns:a16="http://schemas.microsoft.com/office/drawing/2014/main" id="{6F5BE391-B0FC-13EE-CD08-3313D5F448D0}"/>
              </a:ext>
            </a:extLst>
          </p:cNvPr>
          <p:cNvSpPr txBox="1">
            <a:spLocks/>
          </p:cNvSpPr>
          <p:nvPr/>
        </p:nvSpPr>
        <p:spPr>
          <a:xfrm>
            <a:off x="520697" y="1276350"/>
            <a:ext cx="7792836" cy="4676775"/>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lvl="1">
              <a:lnSpc>
                <a:spcPct val="110000"/>
              </a:lnSpc>
              <a:spcAft>
                <a:spcPts val="600"/>
              </a:spcAft>
              <a:buNone/>
            </a:pPr>
            <a:r>
              <a:rPr lang="en-GB"/>
              <a:t>The sector is facing </a:t>
            </a:r>
            <a:r>
              <a:rPr lang="en-GB" b="1"/>
              <a:t>multiple regulatory pressures</a:t>
            </a:r>
            <a:r>
              <a:rPr lang="en-GB"/>
              <a:t> that add to existing financial challenges – three of the top four concerns of the sector relate to government economic policy (CGA Survey, Jan 2025).</a:t>
            </a:r>
            <a:endParaRPr lang="en-GB">
              <a:solidFill>
                <a:schemeClr val="tx1"/>
              </a:solidFill>
            </a:endParaRPr>
          </a:p>
          <a:p>
            <a:pPr marL="285750" lvl="1" indent="-285750">
              <a:lnSpc>
                <a:spcPct val="110000"/>
              </a:lnSpc>
              <a:spcAft>
                <a:spcPts val="600"/>
              </a:spcAft>
              <a:buFont typeface="Wingdings" panose="05000000000000000000" pitchFamily="2" charset="2"/>
              <a:buChar char="§"/>
            </a:pPr>
            <a:r>
              <a:rPr lang="en-GB"/>
              <a:t>The biggest concerns are the </a:t>
            </a:r>
            <a:r>
              <a:rPr lang="en-GB" b="1"/>
              <a:t>immediate</a:t>
            </a:r>
            <a:r>
              <a:rPr lang="en-GB"/>
              <a:t> </a:t>
            </a:r>
            <a:r>
              <a:rPr lang="en-GB" b="1"/>
              <a:t>costs</a:t>
            </a:r>
            <a:r>
              <a:rPr lang="en-GB"/>
              <a:t> associated with increases to NICs, NLW, NMW, EPR, Business Rates and Business Property Relief (BPR). Each bringing financial strain for the sector to navigate.</a:t>
            </a:r>
          </a:p>
          <a:p>
            <a:pPr marL="285750" lvl="1" indent="-285750">
              <a:lnSpc>
                <a:spcPct val="110000"/>
              </a:lnSpc>
              <a:spcAft>
                <a:spcPts val="600"/>
              </a:spcAft>
              <a:buFont typeface="Wingdings" panose="05000000000000000000" pitchFamily="2" charset="2"/>
              <a:buChar char="§"/>
            </a:pPr>
            <a:r>
              <a:rPr lang="en-GB"/>
              <a:t>Beyond direct costs, some regulations add heavy </a:t>
            </a:r>
            <a:r>
              <a:rPr lang="en-GB" b="1"/>
              <a:t>administrative burdens</a:t>
            </a:r>
            <a:r>
              <a:rPr lang="en-GB"/>
              <a:t>, particularly EPR and new workplace rules. Even well-intentioned policies can create inefficiencies if not carefully designed. For example:</a:t>
            </a:r>
          </a:p>
          <a:p>
            <a:pPr marL="361950" lvl="1" indent="-180975">
              <a:lnSpc>
                <a:spcPct val="110000"/>
              </a:lnSpc>
              <a:spcAft>
                <a:spcPts val="800"/>
              </a:spcAft>
              <a:buFont typeface="Wingdings" panose="05000000000000000000" pitchFamily="2" charset="2"/>
              <a:buChar char=""/>
            </a:pPr>
            <a:r>
              <a:rPr lang="en-GB" b="1"/>
              <a:t>EPR could lead to double charging </a:t>
            </a:r>
            <a:r>
              <a:rPr lang="en-GB"/>
              <a:t>–</a:t>
            </a:r>
            <a:r>
              <a:rPr lang="en-GB" b="1"/>
              <a:t> </a:t>
            </a:r>
            <a:r>
              <a:rPr lang="en-GB"/>
              <a:t>Nearly all packaging classified as ‘household’ waste never leaves a venue and is disposed of commercially – with recycling rates already high, meaning businesses could face both EPR charges and commercial waste fees.</a:t>
            </a:r>
          </a:p>
          <a:p>
            <a:pPr marL="361950" lvl="1" indent="-180975">
              <a:lnSpc>
                <a:spcPct val="110000"/>
              </a:lnSpc>
              <a:spcAft>
                <a:spcPts val="800"/>
              </a:spcAft>
              <a:buFont typeface="Wingdings" panose="05000000000000000000" pitchFamily="2" charset="2"/>
              <a:buChar char=""/>
            </a:pPr>
            <a:r>
              <a:rPr lang="en-GB" b="1"/>
              <a:t>Energy Performance Certificate (EPC) requirements </a:t>
            </a:r>
            <a:r>
              <a:rPr lang="en-GB"/>
              <a:t>force investment in building efficiency, often with lower returns than investing in more energy-efficient equipment. Particularly as pubs are often listed or older buildings which complicates these investments</a:t>
            </a:r>
          </a:p>
          <a:p>
            <a:pPr marL="285750" lvl="1" indent="-285750">
              <a:lnSpc>
                <a:spcPct val="110000"/>
              </a:lnSpc>
              <a:spcAft>
                <a:spcPts val="600"/>
              </a:spcAft>
              <a:buFont typeface="Wingdings" panose="05000000000000000000" pitchFamily="2" charset="2"/>
              <a:buChar char="§"/>
            </a:pPr>
            <a:r>
              <a:rPr lang="en-GB" b="1"/>
              <a:t>Uncertainty around future policy </a:t>
            </a:r>
            <a:r>
              <a:rPr lang="en-GB"/>
              <a:t>is also a key concern. For instance, DRS could require major operational changes which brewers estimate will cost them ~£100m over the next 2 years. Or an increased focus on </a:t>
            </a:r>
            <a:r>
              <a:rPr lang="en-GB">
                <a:effectLst/>
              </a:rPr>
              <a:t>reuse which would require significant investment in packaging lines and washing facilities. Further uncertainty from the Guest Beer investigation.</a:t>
            </a:r>
            <a:endParaRPr lang="en-GB"/>
          </a:p>
          <a:p>
            <a:pPr marL="285750" lvl="1" indent="-285750">
              <a:lnSpc>
                <a:spcPct val="110000"/>
              </a:lnSpc>
              <a:spcAft>
                <a:spcPts val="600"/>
              </a:spcAft>
              <a:buFont typeface="Wingdings" panose="05000000000000000000" pitchFamily="2" charset="2"/>
              <a:buChar char="§"/>
            </a:pPr>
            <a:r>
              <a:rPr lang="en-GB"/>
              <a:t>Moreover, EPR implementation remains particularly </a:t>
            </a:r>
            <a:r>
              <a:rPr lang="en-GB" b="1"/>
              <a:t>uncertain</a:t>
            </a:r>
            <a:r>
              <a:rPr lang="en-GB"/>
              <a:t> – although the costs will begin to be levied from April, businesses won’t receive the bill until October, complicating financial planning. </a:t>
            </a:r>
          </a:p>
          <a:p>
            <a:pPr lvl="1">
              <a:lnSpc>
                <a:spcPct val="110000"/>
              </a:lnSpc>
              <a:spcAft>
                <a:spcPts val="600"/>
              </a:spcAft>
              <a:buNone/>
            </a:pPr>
            <a:r>
              <a:rPr lang="en-GB"/>
              <a:t>The cumulative impact of multiple pressures arriving at once – often with practical implications for businesses – makes it particularly challenging for the sector to navigate.</a:t>
            </a:r>
          </a:p>
        </p:txBody>
      </p:sp>
      <p:sp>
        <p:nvSpPr>
          <p:cNvPr id="15" name="Rectangle: Rounded Corners 14">
            <a:extLst>
              <a:ext uri="{FF2B5EF4-FFF2-40B4-BE49-F238E27FC236}">
                <a16:creationId xmlns:a16="http://schemas.microsoft.com/office/drawing/2014/main" id="{285C0797-0B15-8FE5-66B7-BBCC5A571FB4}"/>
              </a:ext>
            </a:extLst>
          </p:cNvPr>
          <p:cNvSpPr/>
          <p:nvPr/>
        </p:nvSpPr>
        <p:spPr>
          <a:xfrm>
            <a:off x="10100488" y="4666891"/>
            <a:ext cx="1638678" cy="1333948"/>
          </a:xfrm>
          <a:prstGeom prst="roundRect">
            <a:avLst/>
          </a:prstGeom>
          <a:solidFill>
            <a:srgbClr val="DE7C00"/>
          </a:solidFill>
          <a:ln w="19050">
            <a:solidFill>
              <a:srgbClr val="DE7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pic>
        <p:nvPicPr>
          <p:cNvPr id="27" name="Graphic 26" descr="Paperclip with solid fill">
            <a:extLst>
              <a:ext uri="{FF2B5EF4-FFF2-40B4-BE49-F238E27FC236}">
                <a16:creationId xmlns:a16="http://schemas.microsoft.com/office/drawing/2014/main" id="{AD509BF1-47B0-CC85-8326-FDAB496034B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0599238" y="4687137"/>
            <a:ext cx="630000" cy="630000"/>
          </a:xfrm>
          <a:prstGeom prst="rect">
            <a:avLst/>
          </a:prstGeom>
        </p:spPr>
      </p:pic>
      <p:sp>
        <p:nvSpPr>
          <p:cNvPr id="29" name="TextBox 28">
            <a:extLst>
              <a:ext uri="{FF2B5EF4-FFF2-40B4-BE49-F238E27FC236}">
                <a16:creationId xmlns:a16="http://schemas.microsoft.com/office/drawing/2014/main" id="{0400CCA6-5A2C-27BD-0917-1C3980C4BC5E}"/>
              </a:ext>
            </a:extLst>
          </p:cNvPr>
          <p:cNvSpPr txBox="1"/>
          <p:nvPr/>
        </p:nvSpPr>
        <p:spPr>
          <a:xfrm>
            <a:off x="10175307" y="5333864"/>
            <a:ext cx="1489040" cy="609163"/>
          </a:xfrm>
          <a:prstGeom prst="rect">
            <a:avLst/>
          </a:prstGeom>
          <a:noFill/>
          <a:ln w="19050">
            <a:solidFill>
              <a:srgbClr val="DE7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en-US"/>
            </a:defPPr>
            <a:lvl1pPr indent="-457200" algn="ctr">
              <a:spcAft>
                <a:spcPts val="200"/>
              </a:spcAft>
              <a:buSzPct val="100000"/>
              <a:defRPr sz="1200">
                <a:solidFill>
                  <a:schemeClr val="tx1">
                    <a:lumMod val="100000"/>
                  </a:schemeClr>
                </a:solidFill>
              </a:defRPr>
            </a:lvl1pPr>
            <a:lvl2pPr marL="176213" lvl="1" indent="-176213" algn="ctr">
              <a:spcAft>
                <a:spcPts val="200"/>
              </a:spcAft>
              <a:buClr>
                <a:schemeClr val="bg2">
                  <a:lumMod val="100000"/>
                </a:schemeClr>
              </a:buClr>
              <a:buSzPct val="100000"/>
              <a:buFont typeface="Wingdings 2" panose="05020102010507070707" pitchFamily="18" charset="2"/>
              <a:buChar char=""/>
              <a:defRPr sz="1200">
                <a:solidFill>
                  <a:schemeClr val="tx1">
                    <a:lumMod val="100000"/>
                  </a:schemeClr>
                </a:solidFill>
              </a:defRPr>
            </a:lvl2pPr>
            <a:lvl3pPr marL="360363" lvl="2" indent="-184150" algn="ctr">
              <a:spcAft>
                <a:spcPts val="200"/>
              </a:spcAft>
              <a:buClr>
                <a:schemeClr val="bg2">
                  <a:lumMod val="100000"/>
                </a:schemeClr>
              </a:buClr>
              <a:buSzPct val="100000"/>
              <a:buFont typeface="Wingdings" panose="05000000000000000000" pitchFamily="2" charset="2"/>
              <a:buChar char=""/>
              <a:defRPr sz="1200">
                <a:solidFill>
                  <a:schemeClr val="tx1">
                    <a:lumMod val="100000"/>
                  </a:schemeClr>
                </a:solidFill>
              </a:defRPr>
            </a:lvl3pPr>
            <a:lvl4pPr marL="536575" lvl="3"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4pPr>
            <a:lvl5pPr marL="720725" lvl="4"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5pPr>
            <a:lvl6pPr marL="896938" lvl="5"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6pPr>
            <a:lvl7pPr marL="1073150" lvl="6" indent="-176213"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7pPr>
            <a:lvl8pPr marL="1257300" lvl="7"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8pPr>
            <a:lvl9pPr marL="1257300" lvl="8" indent="-184150" algn="ctr">
              <a:spcAft>
                <a:spcPts val="200"/>
              </a:spcAft>
              <a:buClr>
                <a:schemeClr val="bg2">
                  <a:lumMod val="100000"/>
                </a:schemeClr>
              </a:buClr>
              <a:buSzPct val="100000"/>
              <a:buFont typeface="Arial" panose="020B0604020202020204" pitchFamily="34" charset="0"/>
              <a:buChar char="–"/>
              <a:defRPr sz="1200">
                <a:solidFill>
                  <a:schemeClr val="tx1">
                    <a:lumMod val="100000"/>
                  </a:schemeClr>
                </a:solidFill>
              </a:defRPr>
            </a:lvl9pPr>
          </a:lstStyle>
          <a:p>
            <a:pPr marL="0" lvl="1" indent="0">
              <a:buNone/>
            </a:pPr>
            <a:r>
              <a:rPr lang="en-GB" sz="1800">
                <a:solidFill>
                  <a:schemeClr val="bg1"/>
                </a:solidFill>
                <a:latin typeface="+mj-lt"/>
              </a:rPr>
              <a:t>Wider policy </a:t>
            </a:r>
          </a:p>
          <a:p>
            <a:pPr marL="0" lvl="1" indent="0">
              <a:buNone/>
            </a:pPr>
            <a:r>
              <a:rPr lang="en-GB">
                <a:solidFill>
                  <a:schemeClr val="bg1"/>
                </a:solidFill>
              </a:rPr>
              <a:t>(BPR, Guest Beer investigation)</a:t>
            </a:r>
          </a:p>
        </p:txBody>
      </p:sp>
    </p:spTree>
    <p:extLst>
      <p:ext uri="{BB962C8B-B14F-4D97-AF65-F5344CB8AC3E}">
        <p14:creationId xmlns:p14="http://schemas.microsoft.com/office/powerpoint/2010/main" val="370053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EA25F-ABF4-3A0B-346A-3F47D4E2FB94}"/>
              </a:ext>
            </a:extLst>
          </p:cNvPr>
          <p:cNvSpPr>
            <a:spLocks noGrp="1"/>
          </p:cNvSpPr>
          <p:nvPr>
            <p:ph type="title"/>
          </p:nvPr>
        </p:nvSpPr>
        <p:spPr/>
        <p:txBody>
          <a:bodyPr/>
          <a:lstStyle/>
          <a:p>
            <a:r>
              <a:rPr lang="en-GB"/>
              <a:t>Well-designed and communicated regulation for pubs and brewers can support stability and growth in this important &amp; vibrant sector</a:t>
            </a:r>
          </a:p>
        </p:txBody>
      </p:sp>
      <p:sp>
        <p:nvSpPr>
          <p:cNvPr id="3" name="Flowchart: Connector 2">
            <a:extLst>
              <a:ext uri="{FF2B5EF4-FFF2-40B4-BE49-F238E27FC236}">
                <a16:creationId xmlns:a16="http://schemas.microsoft.com/office/drawing/2014/main" id="{0370D753-2DD9-562F-1F60-4FCD691A43BE}"/>
              </a:ext>
            </a:extLst>
          </p:cNvPr>
          <p:cNvSpPr/>
          <p:nvPr/>
        </p:nvSpPr>
        <p:spPr>
          <a:xfrm>
            <a:off x="256459" y="1358900"/>
            <a:ext cx="1980000" cy="1980000"/>
          </a:xfrm>
          <a:prstGeom prst="flowChartConnector">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400" b="1">
                <a:solidFill>
                  <a:schemeClr val="bg1"/>
                </a:solidFill>
              </a:rPr>
              <a:t>Pubs play an outsized role in communities across the UK – and depend on brewers </a:t>
            </a:r>
          </a:p>
        </p:txBody>
      </p:sp>
      <p:sp>
        <p:nvSpPr>
          <p:cNvPr id="4" name="Flowchart: Connector 3">
            <a:extLst>
              <a:ext uri="{FF2B5EF4-FFF2-40B4-BE49-F238E27FC236}">
                <a16:creationId xmlns:a16="http://schemas.microsoft.com/office/drawing/2014/main" id="{2B70D8DC-FD3F-A81D-CF59-91039CA01E9B}"/>
              </a:ext>
            </a:extLst>
          </p:cNvPr>
          <p:cNvSpPr/>
          <p:nvPr/>
        </p:nvSpPr>
        <p:spPr>
          <a:xfrm>
            <a:off x="2615169" y="1358900"/>
            <a:ext cx="1980000" cy="1980000"/>
          </a:xfrm>
          <a:prstGeom prst="flowChartConnector">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GB" sz="1400" b="1">
                <a:solidFill>
                  <a:schemeClr val="bg1"/>
                </a:solidFill>
              </a:rPr>
              <a:t>Pubs are particularly exposed to combination of cost and demand shocks</a:t>
            </a:r>
          </a:p>
        </p:txBody>
      </p:sp>
      <p:sp>
        <p:nvSpPr>
          <p:cNvPr id="5" name="Flowchart: Connector 4">
            <a:extLst>
              <a:ext uri="{FF2B5EF4-FFF2-40B4-BE49-F238E27FC236}">
                <a16:creationId xmlns:a16="http://schemas.microsoft.com/office/drawing/2014/main" id="{47EE1DD2-F9D5-553A-FAB6-A21B81F19E31}"/>
              </a:ext>
            </a:extLst>
          </p:cNvPr>
          <p:cNvSpPr/>
          <p:nvPr/>
        </p:nvSpPr>
        <p:spPr>
          <a:xfrm>
            <a:off x="4973879" y="1358900"/>
            <a:ext cx="1980000" cy="1980000"/>
          </a:xfrm>
          <a:prstGeom prst="flowChartConnector">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GB" sz="1400" b="1">
                <a:solidFill>
                  <a:schemeClr val="bg1"/>
                </a:solidFill>
              </a:rPr>
              <a:t>New regulation presents greater challenges for smaller businesses</a:t>
            </a:r>
          </a:p>
        </p:txBody>
      </p:sp>
      <p:sp>
        <p:nvSpPr>
          <p:cNvPr id="6" name="Flowchart: Connector 5">
            <a:extLst>
              <a:ext uri="{FF2B5EF4-FFF2-40B4-BE49-F238E27FC236}">
                <a16:creationId xmlns:a16="http://schemas.microsoft.com/office/drawing/2014/main" id="{A2630260-8858-97A4-5362-9E4ED8A9E40F}"/>
              </a:ext>
            </a:extLst>
          </p:cNvPr>
          <p:cNvSpPr/>
          <p:nvPr/>
        </p:nvSpPr>
        <p:spPr>
          <a:xfrm>
            <a:off x="9691300" y="1358900"/>
            <a:ext cx="1980000" cy="1980000"/>
          </a:xfrm>
          <a:prstGeom prst="flowChartConnector">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en-GB" sz="1400" b="1">
                <a:solidFill>
                  <a:schemeClr val="bg1"/>
                </a:solidFill>
              </a:rPr>
              <a:t>A healthy pub sector helps brewers, which rely on the on-trade</a:t>
            </a:r>
          </a:p>
        </p:txBody>
      </p:sp>
      <p:sp>
        <p:nvSpPr>
          <p:cNvPr id="8" name="Flowchart: Connector 7">
            <a:extLst>
              <a:ext uri="{FF2B5EF4-FFF2-40B4-BE49-F238E27FC236}">
                <a16:creationId xmlns:a16="http://schemas.microsoft.com/office/drawing/2014/main" id="{BE286ECD-9307-DA50-C51A-DD69614ECD37}"/>
              </a:ext>
            </a:extLst>
          </p:cNvPr>
          <p:cNvSpPr/>
          <p:nvPr/>
        </p:nvSpPr>
        <p:spPr>
          <a:xfrm>
            <a:off x="7332590" y="1358900"/>
            <a:ext cx="1980000" cy="1980000"/>
          </a:xfrm>
          <a:prstGeom prst="flowChartConnector">
            <a:avLst/>
          </a:prstGeom>
          <a:solidFill>
            <a:schemeClr val="bg2"/>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buNone/>
            </a:pPr>
            <a:r>
              <a:rPr lang="en-GB" altLang="en-US" sz="1400" b="1">
                <a:latin typeface="Arial" panose="020B0604020202020204" pitchFamily="34" charset="0"/>
              </a:rPr>
              <a:t>A predictable regulatory environment promotes long-term stability and growth</a:t>
            </a:r>
          </a:p>
        </p:txBody>
      </p:sp>
      <p:sp>
        <p:nvSpPr>
          <p:cNvPr id="7" name="TextBox 6">
            <a:extLst>
              <a:ext uri="{FF2B5EF4-FFF2-40B4-BE49-F238E27FC236}">
                <a16:creationId xmlns:a16="http://schemas.microsoft.com/office/drawing/2014/main" id="{27D958B4-C6AF-77D5-D92E-D3C032DAC163}"/>
              </a:ext>
            </a:extLst>
          </p:cNvPr>
          <p:cNvSpPr txBox="1"/>
          <p:nvPr/>
        </p:nvSpPr>
        <p:spPr>
          <a:xfrm>
            <a:off x="147914" y="3386436"/>
            <a:ext cx="2197090" cy="2747663"/>
          </a:xfrm>
          <a:prstGeom prst="rect">
            <a:avLst/>
          </a:prstGeom>
          <a:noFill/>
        </p:spPr>
        <p:txBody>
          <a:bodyPr wrap="square" lIns="0" tIns="0" rIns="0" bIns="0" rtlCol="0">
            <a:noAutofit/>
          </a:bodyPr>
          <a:lstStyle/>
          <a:p>
            <a:pPr marL="171450" indent="-171450" algn="l">
              <a:spcAft>
                <a:spcPts val="600"/>
              </a:spcAft>
              <a:buFont typeface="Arial" panose="020B0604020202020204" pitchFamily="34" charset="0"/>
              <a:buChar char="•"/>
            </a:pPr>
            <a:r>
              <a:rPr lang="en-GB" sz="1200"/>
              <a:t>Individually small businesses but collectively a big source of jobs (</a:t>
            </a:r>
            <a:r>
              <a:rPr lang="en-GB" sz="1200" b="1"/>
              <a:t>1m jobs supported</a:t>
            </a:r>
            <a:r>
              <a:rPr lang="en-GB" sz="1200"/>
              <a:t>)</a:t>
            </a:r>
          </a:p>
          <a:p>
            <a:pPr marL="171450" indent="-171450">
              <a:spcAft>
                <a:spcPts val="600"/>
              </a:spcAft>
              <a:buFont typeface="Arial" panose="020B0604020202020204" pitchFamily="34" charset="0"/>
              <a:buChar char="•"/>
            </a:pPr>
            <a:r>
              <a:rPr lang="en-GB" sz="1200"/>
              <a:t>Present in every part of the UK, which means benefits are widespread</a:t>
            </a:r>
          </a:p>
          <a:p>
            <a:pPr marL="171450" indent="-171450" algn="l">
              <a:spcAft>
                <a:spcPts val="600"/>
              </a:spcAft>
              <a:buFont typeface="Arial" panose="020B0604020202020204" pitchFamily="34" charset="0"/>
              <a:buChar char="•"/>
            </a:pPr>
            <a:r>
              <a:rPr lang="en-GB" sz="1200"/>
              <a:t>Goes beyond economic impact of jobs, to include role as social hub bringing people together </a:t>
            </a:r>
          </a:p>
          <a:p>
            <a:pPr marL="171450" indent="-171450" algn="l">
              <a:spcAft>
                <a:spcPts val="600"/>
              </a:spcAft>
              <a:buFont typeface="Arial" panose="020B0604020202020204" pitchFamily="34" charset="0"/>
              <a:buChar char="•"/>
            </a:pPr>
            <a:r>
              <a:rPr lang="en-GB" sz="1200"/>
              <a:t>Brewers provide a key input to successful pubs</a:t>
            </a:r>
          </a:p>
        </p:txBody>
      </p:sp>
      <p:sp>
        <p:nvSpPr>
          <p:cNvPr id="9" name="TextBox 8">
            <a:extLst>
              <a:ext uri="{FF2B5EF4-FFF2-40B4-BE49-F238E27FC236}">
                <a16:creationId xmlns:a16="http://schemas.microsoft.com/office/drawing/2014/main" id="{7EB90D95-FF83-8DA5-6064-7B8A6D7DE4EB}"/>
              </a:ext>
            </a:extLst>
          </p:cNvPr>
          <p:cNvSpPr txBox="1"/>
          <p:nvPr/>
        </p:nvSpPr>
        <p:spPr>
          <a:xfrm>
            <a:off x="2385935" y="3386435"/>
            <a:ext cx="2438467" cy="2747664"/>
          </a:xfrm>
          <a:prstGeom prst="rect">
            <a:avLst/>
          </a:prstGeom>
          <a:noFill/>
        </p:spPr>
        <p:txBody>
          <a:bodyPr wrap="square" lIns="0" tIns="0" rIns="0" bIns="0" rtlCol="0">
            <a:noAutofit/>
          </a:bodyPr>
          <a:lstStyle/>
          <a:p>
            <a:pPr marL="171450" indent="-171450">
              <a:spcAft>
                <a:spcPts val="600"/>
              </a:spcAft>
              <a:buFont typeface="Arial" panose="020B0604020202020204" pitchFamily="34" charset="0"/>
              <a:buChar char="•"/>
            </a:pPr>
            <a:r>
              <a:rPr lang="en-GB" sz="1200">
                <a:solidFill>
                  <a:schemeClr val="tx1"/>
                </a:solidFill>
              </a:rPr>
              <a:t>Pubs face </a:t>
            </a:r>
            <a:r>
              <a:rPr lang="en-GB" sz="1200" b="1">
                <a:solidFill>
                  <a:schemeClr val="tx1"/>
                </a:solidFill>
              </a:rPr>
              <a:t>c.38% combined cost increases</a:t>
            </a:r>
            <a:r>
              <a:rPr lang="en-GB" sz="1200">
                <a:solidFill>
                  <a:schemeClr val="tx1"/>
                </a:solidFill>
              </a:rPr>
              <a:t> since 2019 despite</a:t>
            </a:r>
            <a:r>
              <a:rPr lang="en-GB" sz="1200" b="1">
                <a:solidFill>
                  <a:schemeClr val="tx1"/>
                </a:solidFill>
              </a:rPr>
              <a:t> </a:t>
            </a:r>
            <a:r>
              <a:rPr lang="en-GB" sz="1200">
                <a:solidFill>
                  <a:schemeClr val="tx1"/>
                </a:solidFill>
              </a:rPr>
              <a:t>inflation slowing </a:t>
            </a:r>
            <a:r>
              <a:rPr lang="en-GB" sz="1200"/>
              <a:t>– food, drink, energy, labour, packaging all cost more</a:t>
            </a:r>
          </a:p>
          <a:p>
            <a:pPr marL="171450" indent="-171450" algn="l">
              <a:spcAft>
                <a:spcPts val="600"/>
              </a:spcAft>
              <a:buFont typeface="Arial" panose="020B0604020202020204" pitchFamily="34" charset="0"/>
              <a:buChar char="•"/>
            </a:pPr>
            <a:r>
              <a:rPr lang="en-GB" sz="1200"/>
              <a:t>Costs unavoidable: energy-intensive and people-focused service &amp; hospitality businesses </a:t>
            </a:r>
          </a:p>
          <a:p>
            <a:pPr marL="171450" indent="-171450" algn="l">
              <a:spcAft>
                <a:spcPts val="600"/>
              </a:spcAft>
              <a:buFont typeface="Arial" panose="020B0604020202020204" pitchFamily="34" charset="0"/>
              <a:buChar char="•"/>
            </a:pPr>
            <a:r>
              <a:rPr lang="en-GB" sz="1200"/>
              <a:t>Most cost increases have been passed onto consumers, but cost-of-living crisis threatens discretionary spending – which exposes spend at pubs, and a knock-on effect to brewers</a:t>
            </a:r>
          </a:p>
        </p:txBody>
      </p:sp>
      <p:sp>
        <p:nvSpPr>
          <p:cNvPr id="10" name="TextBox 9">
            <a:extLst>
              <a:ext uri="{FF2B5EF4-FFF2-40B4-BE49-F238E27FC236}">
                <a16:creationId xmlns:a16="http://schemas.microsoft.com/office/drawing/2014/main" id="{0AA2D43E-637C-B057-5C44-D1715D57B7CD}"/>
              </a:ext>
            </a:extLst>
          </p:cNvPr>
          <p:cNvSpPr txBox="1"/>
          <p:nvPr/>
        </p:nvSpPr>
        <p:spPr>
          <a:xfrm>
            <a:off x="4787261" y="3386435"/>
            <a:ext cx="2353236" cy="2627015"/>
          </a:xfrm>
          <a:prstGeom prst="rect">
            <a:avLst/>
          </a:prstGeom>
          <a:noFill/>
        </p:spPr>
        <p:txBody>
          <a:bodyPr wrap="square" lIns="0" tIns="0" rIns="0" bIns="0" rtlCol="0">
            <a:noAutofit/>
          </a:bodyPr>
          <a:lstStyle/>
          <a:p>
            <a:pPr marL="171450" indent="-171450">
              <a:spcAft>
                <a:spcPts val="600"/>
              </a:spcAft>
              <a:buFont typeface="Arial" panose="020B0604020202020204" pitchFamily="34" charset="0"/>
              <a:buChar char="•"/>
            </a:pPr>
            <a:r>
              <a:rPr lang="en-GB" sz="1200"/>
              <a:t>Larger pubcos &amp; brewers more exposed to cost increases (larger labour force). But many have resources to fall back on</a:t>
            </a:r>
          </a:p>
          <a:p>
            <a:pPr marL="171450" indent="-171450" algn="l">
              <a:spcAft>
                <a:spcPts val="600"/>
              </a:spcAft>
              <a:buFont typeface="Arial" panose="020B0604020202020204" pitchFamily="34" charset="0"/>
              <a:buChar char="•"/>
            </a:pPr>
            <a:r>
              <a:rPr lang="en-GB" sz="1200"/>
              <a:t>Whereas SME pubs – including independents and L&amp;T (78% of all pubs) &amp; brewers (~1.8k) are less able to absorb rising costs</a:t>
            </a:r>
          </a:p>
          <a:p>
            <a:pPr marL="171450" indent="-171450" algn="l">
              <a:spcAft>
                <a:spcPts val="600"/>
              </a:spcAft>
              <a:buFont typeface="Arial" panose="020B0604020202020204" pitchFamily="34" charset="0"/>
              <a:buChar char="•"/>
            </a:pPr>
            <a:r>
              <a:rPr lang="en-GB" sz="1200"/>
              <a:t>High administrative burdens and investment costs to deal with complex regulations (e.g. EPR, workplace rules, EPC) disproportionately impact smaller operators</a:t>
            </a:r>
          </a:p>
        </p:txBody>
      </p:sp>
      <p:sp>
        <p:nvSpPr>
          <p:cNvPr id="11" name="TextBox 10">
            <a:extLst>
              <a:ext uri="{FF2B5EF4-FFF2-40B4-BE49-F238E27FC236}">
                <a16:creationId xmlns:a16="http://schemas.microsoft.com/office/drawing/2014/main" id="{5D7F287B-2D2B-AEDB-DB6B-87AA5E34C978}"/>
              </a:ext>
            </a:extLst>
          </p:cNvPr>
          <p:cNvSpPr txBox="1"/>
          <p:nvPr/>
        </p:nvSpPr>
        <p:spPr>
          <a:xfrm>
            <a:off x="9533387" y="3386435"/>
            <a:ext cx="2295826" cy="2411115"/>
          </a:xfrm>
          <a:prstGeom prst="rect">
            <a:avLst/>
          </a:prstGeom>
          <a:noFill/>
        </p:spPr>
        <p:txBody>
          <a:bodyPr wrap="square" lIns="0" tIns="0" rIns="0" bIns="0" rtlCol="0">
            <a:noAutofit/>
          </a:bodyPr>
          <a:lstStyle/>
          <a:p>
            <a:pPr marL="171450" indent="-171450" algn="l">
              <a:spcAft>
                <a:spcPts val="600"/>
              </a:spcAft>
              <a:buFont typeface="Arial" panose="020B0604020202020204" pitchFamily="34" charset="0"/>
              <a:buChar char="•"/>
            </a:pPr>
            <a:r>
              <a:rPr lang="en-GB" sz="1200"/>
              <a:t>Many brewers are looking to invest in modernising their breweries. </a:t>
            </a:r>
          </a:p>
          <a:p>
            <a:pPr marL="171450" indent="-171450" algn="l">
              <a:spcAft>
                <a:spcPts val="600"/>
              </a:spcAft>
              <a:buFont typeface="Arial" panose="020B0604020202020204" pitchFamily="34" charset="0"/>
              <a:buChar char="•"/>
            </a:pPr>
            <a:r>
              <a:rPr lang="en-GB" sz="1200"/>
              <a:t>Depend on a healthy on-trade to do so – important source of sales and profit.</a:t>
            </a:r>
          </a:p>
          <a:p>
            <a:pPr marL="171450" indent="-171450" algn="l">
              <a:spcAft>
                <a:spcPts val="600"/>
              </a:spcAft>
              <a:buFont typeface="Arial" panose="020B0604020202020204" pitchFamily="34" charset="0"/>
              <a:buChar char="•"/>
            </a:pPr>
            <a:r>
              <a:rPr lang="en-GB" sz="1200"/>
              <a:t>Small and medium sized brewers rely even more heavily on the on-trade – 95% of sales to on-trade</a:t>
            </a:r>
          </a:p>
          <a:p>
            <a:pPr marL="171450" indent="-171450" algn="l">
              <a:spcAft>
                <a:spcPts val="600"/>
              </a:spcAft>
              <a:buFont typeface="Arial" panose="020B0604020202020204" pitchFamily="34" charset="0"/>
              <a:buChar char="•"/>
            </a:pPr>
            <a:r>
              <a:rPr lang="en-GB" sz="1200"/>
              <a:t>Pubs, in turn, benefit from a diverse brewing sector offering variety and innovation</a:t>
            </a:r>
          </a:p>
        </p:txBody>
      </p:sp>
      <p:sp>
        <p:nvSpPr>
          <p:cNvPr id="12" name="TextBox 11">
            <a:extLst>
              <a:ext uri="{FF2B5EF4-FFF2-40B4-BE49-F238E27FC236}">
                <a16:creationId xmlns:a16="http://schemas.microsoft.com/office/drawing/2014/main" id="{3AB7BC96-1F44-DAF3-0169-33CAF48626CC}"/>
              </a:ext>
            </a:extLst>
          </p:cNvPr>
          <p:cNvSpPr txBox="1"/>
          <p:nvPr/>
        </p:nvSpPr>
        <p:spPr>
          <a:xfrm>
            <a:off x="7263566" y="3386435"/>
            <a:ext cx="2118048" cy="2747664"/>
          </a:xfrm>
          <a:prstGeom prst="rect">
            <a:avLst/>
          </a:prstGeom>
          <a:noFill/>
        </p:spPr>
        <p:txBody>
          <a:bodyPr wrap="square" lIns="0" tIns="0" rIns="0" bIns="0" rtlCol="0">
            <a:noAutofit/>
          </a:bodyPr>
          <a:lstStyle/>
          <a:p>
            <a:pPr marL="171450" indent="-171450">
              <a:spcAft>
                <a:spcPts val="600"/>
              </a:spcAft>
              <a:buFont typeface="Arial" panose="020B0604020202020204" pitchFamily="34" charset="0"/>
              <a:buChar char="•"/>
            </a:pPr>
            <a:r>
              <a:rPr lang="en-GB" sz="1200"/>
              <a:t>A structured implementation timeline  helps businesses plan for regulatory changes and manage associated costs</a:t>
            </a:r>
          </a:p>
          <a:p>
            <a:pPr marL="171450" indent="-171450">
              <a:spcAft>
                <a:spcPts val="600"/>
              </a:spcAft>
              <a:buFont typeface="Arial" panose="020B0604020202020204" pitchFamily="34" charset="0"/>
              <a:buChar char="•"/>
            </a:pPr>
            <a:r>
              <a:rPr lang="en-GB" sz="1200"/>
              <a:t>Effective regulation balances policy objectives with business feasibility, ensuring clarity and minimising complexity </a:t>
            </a:r>
          </a:p>
          <a:p>
            <a:pPr marL="171450" indent="-171450">
              <a:spcAft>
                <a:spcPts val="600"/>
              </a:spcAft>
              <a:buFont typeface="Arial" panose="020B0604020202020204" pitchFamily="34" charset="0"/>
              <a:buChar char="•"/>
            </a:pPr>
            <a:r>
              <a:rPr lang="en-GB" sz="1200"/>
              <a:t>Business rate reform can be a key lever for growth and stability – if done with real impact</a:t>
            </a:r>
          </a:p>
        </p:txBody>
      </p:sp>
    </p:spTree>
    <p:extLst>
      <p:ext uri="{BB962C8B-B14F-4D97-AF65-F5344CB8AC3E}">
        <p14:creationId xmlns:p14="http://schemas.microsoft.com/office/powerpoint/2010/main" val="2944493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0329C-654C-FCDB-F3BF-6F7714387099}"/>
              </a:ext>
            </a:extLst>
          </p:cNvPr>
          <p:cNvSpPr>
            <a:spLocks noGrp="1"/>
          </p:cNvSpPr>
          <p:nvPr>
            <p:ph type="title"/>
          </p:nvPr>
        </p:nvSpPr>
        <p:spPr/>
        <p:txBody>
          <a:bodyPr/>
          <a:lstStyle/>
          <a:p>
            <a:r>
              <a:rPr lang="en-GB"/>
              <a:t>Sector investment reflects the impact of government intervention and business outlook, with some cutting back while others continue to invest and expand</a:t>
            </a:r>
          </a:p>
        </p:txBody>
      </p:sp>
      <p:sp>
        <p:nvSpPr>
          <p:cNvPr id="5" name="Text Placeholder 2">
            <a:extLst>
              <a:ext uri="{FF2B5EF4-FFF2-40B4-BE49-F238E27FC236}">
                <a16:creationId xmlns:a16="http://schemas.microsoft.com/office/drawing/2014/main" id="{2A515C3E-AAE1-5FEE-521C-4017708A71F4}"/>
              </a:ext>
            </a:extLst>
          </p:cNvPr>
          <p:cNvSpPr txBox="1">
            <a:spLocks/>
          </p:cNvSpPr>
          <p:nvPr/>
        </p:nvSpPr>
        <p:spPr>
          <a:xfrm>
            <a:off x="520697" y="1286202"/>
            <a:ext cx="6793371" cy="4930775"/>
          </a:xfrm>
          <a:prstGeom prst="rect">
            <a:avLst/>
          </a:prstGeom>
        </p:spPr>
        <p:txBody>
          <a:bodyPr lIns="91440" tIns="45720" rIns="91440" bIns="45720" anchor="t"/>
          <a:lstStyle>
            <a:lvl1pPr marL="0" indent="0" algn="l" defTabSz="914400" rtl="0" eaLnBrk="1" latinLnBrk="0" hangingPunct="1">
              <a:lnSpc>
                <a:spcPct val="125000"/>
              </a:lnSpc>
              <a:spcBef>
                <a:spcPts val="0"/>
              </a:spcBef>
              <a:spcAft>
                <a:spcPts val="800"/>
              </a:spcAft>
              <a:buFont typeface="Segoe UI" panose="020B0502040204020203" pitchFamily="34" charset="0"/>
              <a:buChar char="​"/>
              <a:defRPr sz="1600" kern="1200" cap="none" baseline="0">
                <a:solidFill>
                  <a:schemeClr val="bg2"/>
                </a:solidFill>
                <a:latin typeface="+mj-lt"/>
                <a:ea typeface="+mn-ea"/>
                <a:cs typeface="+mn-cs"/>
              </a:defRPr>
            </a:lvl1pPr>
            <a:lvl2pPr marL="0" indent="0" algn="l" defTabSz="914400" rtl="0" eaLnBrk="1" latinLnBrk="0" hangingPunct="1">
              <a:lnSpc>
                <a:spcPct val="100000"/>
              </a:lnSpc>
              <a:spcBef>
                <a:spcPts val="0"/>
              </a:spcBef>
              <a:spcAft>
                <a:spcPts val="200"/>
              </a:spcAft>
              <a:buFont typeface="Segoe UI" panose="020B0502040204020203" pitchFamily="34" charset="0"/>
              <a:buChar char="​"/>
              <a:defRPr sz="1200" kern="1200">
                <a:solidFill>
                  <a:srgbClr val="2D2926"/>
                </a:solidFill>
                <a:latin typeface="+mn-lt"/>
                <a:ea typeface="+mn-ea"/>
                <a:cs typeface="+mn-cs"/>
              </a:defRPr>
            </a:lvl2pPr>
            <a:lvl3pPr marL="176213" indent="-176213" algn="l" defTabSz="914400" rtl="0" eaLnBrk="1" latinLnBrk="0" hangingPunct="1">
              <a:lnSpc>
                <a:spcPct val="100000"/>
              </a:lnSpc>
              <a:spcBef>
                <a:spcPts val="0"/>
              </a:spcBef>
              <a:spcAft>
                <a:spcPts val="200"/>
              </a:spcAft>
              <a:buClr>
                <a:schemeClr val="bg2"/>
              </a:buClr>
              <a:buFont typeface="Wingdings 2" panose="05020102010507070707" pitchFamily="18" charset="2"/>
              <a:buChar char=""/>
              <a:defRPr sz="1200" kern="1200">
                <a:solidFill>
                  <a:srgbClr val="2D2926"/>
                </a:solidFill>
                <a:latin typeface="+mn-lt"/>
                <a:ea typeface="+mn-ea"/>
                <a:cs typeface="+mn-cs"/>
              </a:defRPr>
            </a:lvl3pPr>
            <a:lvl4pPr marL="360363" indent="-184150" algn="l" defTabSz="914400" rtl="0" eaLnBrk="1" latinLnBrk="0" hangingPunct="1">
              <a:lnSpc>
                <a:spcPct val="100000"/>
              </a:lnSpc>
              <a:spcBef>
                <a:spcPts val="0"/>
              </a:spcBef>
              <a:spcAft>
                <a:spcPts val="200"/>
              </a:spcAft>
              <a:buClr>
                <a:schemeClr val="bg2"/>
              </a:buClr>
              <a:buFont typeface="Wingdings" panose="05000000000000000000" pitchFamily="2" charset="2"/>
              <a:buChar char=""/>
              <a:defRPr sz="1200" kern="1200">
                <a:solidFill>
                  <a:srgbClr val="2D2926"/>
                </a:solidFill>
                <a:latin typeface="+mn-lt"/>
                <a:ea typeface="+mn-ea"/>
                <a:cs typeface="+mn-cs"/>
              </a:defRPr>
            </a:lvl4pPr>
            <a:lvl5pPr marL="536575"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2D2926"/>
                </a:solidFill>
                <a:latin typeface="+mn-lt"/>
                <a:ea typeface="+mn-ea"/>
                <a:cs typeface="+mn-cs"/>
              </a:defRPr>
            </a:lvl5pPr>
            <a:lvl6pPr marL="720725"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6pPr>
            <a:lvl7pPr marL="896938"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7pPr>
            <a:lvl8pPr marL="1073150" indent="-176213"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8pPr>
            <a:lvl9pPr marL="1257300" indent="-184150" algn="l" defTabSz="914400" rtl="0" eaLnBrk="1" latinLnBrk="0" hangingPunct="1">
              <a:lnSpc>
                <a:spcPct val="100000"/>
              </a:lnSpc>
              <a:spcBef>
                <a:spcPts val="0"/>
              </a:spcBef>
              <a:spcAft>
                <a:spcPts val="200"/>
              </a:spcAft>
              <a:buClr>
                <a:schemeClr val="bg2"/>
              </a:buClr>
              <a:buFont typeface="Arial" panose="020B0604020202020204" pitchFamily="34" charset="0"/>
              <a:buChar char="–"/>
              <a:defRPr sz="1200" kern="1200">
                <a:solidFill>
                  <a:srgbClr val="000000"/>
                </a:solidFill>
                <a:latin typeface="+mn-lt"/>
                <a:ea typeface="+mn-ea"/>
                <a:cs typeface="+mn-cs"/>
              </a:defRPr>
            </a:lvl9pPr>
          </a:lstStyle>
          <a:p>
            <a:pPr marL="285750" lvl="1" indent="-285750">
              <a:lnSpc>
                <a:spcPct val="110000"/>
              </a:lnSpc>
              <a:spcAft>
                <a:spcPts val="600"/>
              </a:spcAft>
              <a:buFont typeface="Wingdings" panose="05000000000000000000" pitchFamily="2" charset="2"/>
              <a:buChar char="§"/>
            </a:pPr>
            <a:r>
              <a:rPr lang="en-GB"/>
              <a:t>Businesses see the importance of investment to strengthen their position in the sector. Without investment, they risk being left behind by changing market dynamics.</a:t>
            </a:r>
          </a:p>
          <a:p>
            <a:pPr marL="285750" lvl="1" indent="-285750">
              <a:lnSpc>
                <a:spcPct val="110000"/>
              </a:lnSpc>
              <a:spcAft>
                <a:spcPts val="600"/>
              </a:spcAft>
              <a:buFont typeface="Wingdings" panose="05000000000000000000" pitchFamily="2" charset="2"/>
              <a:buChar char="§"/>
            </a:pPr>
            <a:r>
              <a:rPr lang="en-GB"/>
              <a:t>Larger, well capitalised companies are better positioned to continue investing. For example, many breweries are focusing on modernising to reduce energy consumption or looking to take advantage of growth areas – e.g. no and low-alcohol. And many pubs are investing to refresh fitout to make their pub more appealing / attractive to customers</a:t>
            </a:r>
          </a:p>
          <a:p>
            <a:pPr marL="285750" lvl="1" indent="-285750">
              <a:lnSpc>
                <a:spcPct val="110000"/>
              </a:lnSpc>
              <a:spcAft>
                <a:spcPts val="600"/>
              </a:spcAft>
              <a:buFont typeface="Wingdings" panose="05000000000000000000" pitchFamily="2" charset="2"/>
              <a:buChar char="§"/>
            </a:pPr>
            <a:r>
              <a:rPr lang="en-GB"/>
              <a:t>However, investment and sector growth are being held back by rising costs or policy uncertainty – even in some of these growth areas. 60% of businesses reported cancelling investment due to the recent budget (CGA Survey, Jan 2025). </a:t>
            </a:r>
          </a:p>
          <a:p>
            <a:pPr marL="285750" lvl="1" indent="-285750">
              <a:lnSpc>
                <a:spcPct val="110000"/>
              </a:lnSpc>
              <a:spcAft>
                <a:spcPts val="600"/>
              </a:spcAft>
              <a:buFont typeface="Wingdings" panose="05000000000000000000" pitchFamily="2" charset="2"/>
              <a:buChar char="§"/>
            </a:pPr>
            <a:r>
              <a:rPr lang="en-GB"/>
              <a:t>This is particularly true for smaller businesses (especially pubs) who face challenges even maintaining current investment levels due to additional cost burdens. Signs that some leased and tenanted pubs are less willing to commit to longer term contracts due to the uncertainty – which inevitably reduces the amount invested.</a:t>
            </a:r>
          </a:p>
          <a:p>
            <a:pPr marL="285750" lvl="1" indent="-285750">
              <a:lnSpc>
                <a:spcPct val="110000"/>
              </a:lnSpc>
              <a:spcAft>
                <a:spcPts val="600"/>
              </a:spcAft>
              <a:buFont typeface="Wingdings" panose="05000000000000000000" pitchFamily="2" charset="2"/>
              <a:buChar char="§"/>
            </a:pPr>
            <a:r>
              <a:rPr lang="en-GB"/>
              <a:t>Well-designed regulation gives businesses the confidence to invest – helping the sector grow:</a:t>
            </a:r>
          </a:p>
          <a:p>
            <a:pPr marL="361950" lvl="1" indent="-180975">
              <a:lnSpc>
                <a:spcPct val="110000"/>
              </a:lnSpc>
              <a:spcAft>
                <a:spcPts val="800"/>
              </a:spcAft>
              <a:buFont typeface="Wingdings" panose="05000000000000000000" pitchFamily="2" charset="2"/>
              <a:buChar char=""/>
            </a:pPr>
            <a:r>
              <a:rPr lang="en-GB"/>
              <a:t>Effective regulation balances policy objectives with business feasibility, ensuring clarity and minimising complexity and administrative burdens. </a:t>
            </a:r>
          </a:p>
          <a:p>
            <a:pPr marL="361950" lvl="1" indent="-180975">
              <a:lnSpc>
                <a:spcPct val="110000"/>
              </a:lnSpc>
              <a:spcAft>
                <a:spcPts val="800"/>
              </a:spcAft>
              <a:buFont typeface="Wingdings" panose="05000000000000000000" pitchFamily="2" charset="2"/>
              <a:buChar char=""/>
            </a:pPr>
            <a:r>
              <a:rPr lang="en-GB"/>
              <a:t>A coordinated approach to regulation helps businesses navigate multiple policy changes more effectively. While individual regulations may be manageable, their combined effect can create additional complexity for the sector.</a:t>
            </a:r>
          </a:p>
          <a:p>
            <a:pPr marL="361950" lvl="1" indent="-180975">
              <a:lnSpc>
                <a:spcPct val="110000"/>
              </a:lnSpc>
              <a:spcAft>
                <a:spcPts val="800"/>
              </a:spcAft>
              <a:buFont typeface="Wingdings" panose="05000000000000000000" pitchFamily="2" charset="2"/>
              <a:buChar char=""/>
            </a:pPr>
            <a:r>
              <a:rPr lang="en-GB"/>
              <a:t>Providing businesses with sufficient lead time to adapt to regulatory changes can support investment, innovation and long-term planning.</a:t>
            </a:r>
          </a:p>
        </p:txBody>
      </p:sp>
      <p:grpSp>
        <p:nvGrpSpPr>
          <p:cNvPr id="6" name="Group 5">
            <a:extLst>
              <a:ext uri="{FF2B5EF4-FFF2-40B4-BE49-F238E27FC236}">
                <a16:creationId xmlns:a16="http://schemas.microsoft.com/office/drawing/2014/main" id="{752546FB-170B-329C-2272-382A0FDD25A2}"/>
              </a:ext>
            </a:extLst>
          </p:cNvPr>
          <p:cNvGrpSpPr/>
          <p:nvPr/>
        </p:nvGrpSpPr>
        <p:grpSpPr>
          <a:xfrm>
            <a:off x="7405427" y="1286202"/>
            <a:ext cx="4552950" cy="4537869"/>
            <a:chOff x="6817067" y="1333500"/>
            <a:chExt cx="4854234" cy="4537869"/>
          </a:xfrm>
        </p:grpSpPr>
        <p:sp>
          <p:nvSpPr>
            <p:cNvPr id="14" name="Rectangle: Rounded Corners 13">
              <a:extLst>
                <a:ext uri="{FF2B5EF4-FFF2-40B4-BE49-F238E27FC236}">
                  <a16:creationId xmlns:a16="http://schemas.microsoft.com/office/drawing/2014/main" id="{190F46B4-82D7-CE13-E00B-59AFBCED0775}"/>
                </a:ext>
              </a:extLst>
            </p:cNvPr>
            <p:cNvSpPr/>
            <p:nvPr/>
          </p:nvSpPr>
          <p:spPr>
            <a:xfrm>
              <a:off x="6819901" y="1333500"/>
              <a:ext cx="4851400" cy="2038350"/>
            </a:xfrm>
            <a:prstGeom prst="round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2" name="Rectangle: Rounded Corners 11">
              <a:extLst>
                <a:ext uri="{FF2B5EF4-FFF2-40B4-BE49-F238E27FC236}">
                  <a16:creationId xmlns:a16="http://schemas.microsoft.com/office/drawing/2014/main" id="{6F3730CE-AF84-56B7-058C-4FDCB6C620D0}"/>
                </a:ext>
              </a:extLst>
            </p:cNvPr>
            <p:cNvSpPr/>
            <p:nvPr/>
          </p:nvSpPr>
          <p:spPr>
            <a:xfrm>
              <a:off x="8102600" y="1394919"/>
              <a:ext cx="2478698" cy="4317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Expansion of new market segments (e.g. no and low-alcohol) </a:t>
              </a:r>
            </a:p>
          </p:txBody>
        </p:sp>
        <p:sp>
          <p:nvSpPr>
            <p:cNvPr id="13" name="Rectangle: Rounded Corners 12">
              <a:extLst>
                <a:ext uri="{FF2B5EF4-FFF2-40B4-BE49-F238E27FC236}">
                  <a16:creationId xmlns:a16="http://schemas.microsoft.com/office/drawing/2014/main" id="{347A8BD5-C069-7299-A7AF-55547D6F83D3}"/>
                </a:ext>
              </a:extLst>
            </p:cNvPr>
            <p:cNvSpPr/>
            <p:nvPr/>
          </p:nvSpPr>
          <p:spPr>
            <a:xfrm>
              <a:off x="6953250" y="2656779"/>
              <a:ext cx="10795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Brewery modernisation </a:t>
              </a:r>
            </a:p>
          </p:txBody>
        </p:sp>
        <p:sp>
          <p:nvSpPr>
            <p:cNvPr id="15" name="Rectangle: Rounded Corners 14">
              <a:extLst>
                <a:ext uri="{FF2B5EF4-FFF2-40B4-BE49-F238E27FC236}">
                  <a16:creationId xmlns:a16="http://schemas.microsoft.com/office/drawing/2014/main" id="{0A832335-595A-A74C-E216-491ECEAECC66}"/>
                </a:ext>
              </a:extLst>
            </p:cNvPr>
            <p:cNvSpPr/>
            <p:nvPr/>
          </p:nvSpPr>
          <p:spPr>
            <a:xfrm>
              <a:off x="6819900" y="3833019"/>
              <a:ext cx="4851400" cy="203835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200" err="1">
                <a:solidFill>
                  <a:schemeClr val="tx1"/>
                </a:solidFill>
              </a:endParaRPr>
            </a:p>
          </p:txBody>
        </p:sp>
        <p:sp>
          <p:nvSpPr>
            <p:cNvPr id="16" name="Rectangle: Rounded Corners 15">
              <a:extLst>
                <a:ext uri="{FF2B5EF4-FFF2-40B4-BE49-F238E27FC236}">
                  <a16:creationId xmlns:a16="http://schemas.microsoft.com/office/drawing/2014/main" id="{4D7714B7-9F6B-8D1A-EBD8-68CCD0EA739E}"/>
                </a:ext>
              </a:extLst>
            </p:cNvPr>
            <p:cNvSpPr/>
            <p:nvPr/>
          </p:nvSpPr>
          <p:spPr>
            <a:xfrm>
              <a:off x="6819900" y="1823784"/>
              <a:ext cx="1418911"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Smart supply chain and logistics</a:t>
              </a:r>
            </a:p>
          </p:txBody>
        </p:sp>
        <p:sp>
          <p:nvSpPr>
            <p:cNvPr id="17" name="Rectangle: Rounded Corners 16">
              <a:extLst>
                <a:ext uri="{FF2B5EF4-FFF2-40B4-BE49-F238E27FC236}">
                  <a16:creationId xmlns:a16="http://schemas.microsoft.com/office/drawing/2014/main" id="{A1C11EF8-4079-9794-113A-8D8F154757DD}"/>
                </a:ext>
              </a:extLst>
            </p:cNvPr>
            <p:cNvSpPr/>
            <p:nvPr/>
          </p:nvSpPr>
          <p:spPr>
            <a:xfrm>
              <a:off x="10416522" y="1853950"/>
              <a:ext cx="11938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Diversification of revenue streams</a:t>
              </a:r>
            </a:p>
          </p:txBody>
        </p:sp>
        <p:sp>
          <p:nvSpPr>
            <p:cNvPr id="18" name="Rectangle: Rounded Corners 17">
              <a:extLst>
                <a:ext uri="{FF2B5EF4-FFF2-40B4-BE49-F238E27FC236}">
                  <a16:creationId xmlns:a16="http://schemas.microsoft.com/office/drawing/2014/main" id="{99425F1A-22FE-9B3B-8633-5CB5CFE37153}"/>
                </a:ext>
              </a:extLst>
            </p:cNvPr>
            <p:cNvSpPr/>
            <p:nvPr/>
          </p:nvSpPr>
          <p:spPr>
            <a:xfrm>
              <a:off x="8442722" y="2925797"/>
              <a:ext cx="1748481"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Venue upgrades &amp; experience enhancement </a:t>
              </a:r>
            </a:p>
          </p:txBody>
        </p:sp>
        <p:sp>
          <p:nvSpPr>
            <p:cNvPr id="19" name="Rectangle: Rounded Corners 18">
              <a:extLst>
                <a:ext uri="{FF2B5EF4-FFF2-40B4-BE49-F238E27FC236}">
                  <a16:creationId xmlns:a16="http://schemas.microsoft.com/office/drawing/2014/main" id="{F3948277-9D34-F005-26B8-8092B980EE80}"/>
                </a:ext>
              </a:extLst>
            </p:cNvPr>
            <p:cNvSpPr/>
            <p:nvPr/>
          </p:nvSpPr>
          <p:spPr>
            <a:xfrm>
              <a:off x="10287000" y="2656779"/>
              <a:ext cx="11938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Energy efficiency equipment</a:t>
              </a:r>
            </a:p>
          </p:txBody>
        </p:sp>
        <p:sp>
          <p:nvSpPr>
            <p:cNvPr id="20" name="Rectangle: Rounded Corners 19">
              <a:extLst>
                <a:ext uri="{FF2B5EF4-FFF2-40B4-BE49-F238E27FC236}">
                  <a16:creationId xmlns:a16="http://schemas.microsoft.com/office/drawing/2014/main" id="{03C5B790-4B7C-6E0C-B70D-75BAF47AE280}"/>
                </a:ext>
              </a:extLst>
            </p:cNvPr>
            <p:cNvSpPr/>
            <p:nvPr/>
          </p:nvSpPr>
          <p:spPr>
            <a:xfrm>
              <a:off x="8004054" y="1873654"/>
              <a:ext cx="2478698" cy="4317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125000"/>
                </a:lnSpc>
                <a:spcAft>
                  <a:spcPts val="800"/>
                </a:spcAft>
                <a:defRPr/>
              </a:pPr>
              <a:r>
                <a:rPr lang="en-GB">
                  <a:solidFill>
                    <a:schemeClr val="bg1"/>
                  </a:solidFill>
                  <a:latin typeface="+mj-lt"/>
                </a:rPr>
                <a:t>Investment opportunities</a:t>
              </a:r>
            </a:p>
          </p:txBody>
        </p:sp>
        <p:pic>
          <p:nvPicPr>
            <p:cNvPr id="22" name="Graphic 21" descr="Group brainstorm with solid fill">
              <a:extLst>
                <a:ext uri="{FF2B5EF4-FFF2-40B4-BE49-F238E27FC236}">
                  <a16:creationId xmlns:a16="http://schemas.microsoft.com/office/drawing/2014/main" id="{DE163685-4EDA-019E-9AC7-7E60D25AC3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8100" y="2234991"/>
              <a:ext cx="635000" cy="635000"/>
            </a:xfrm>
            <a:prstGeom prst="rect">
              <a:avLst/>
            </a:prstGeom>
          </p:spPr>
        </p:pic>
        <p:sp>
          <p:nvSpPr>
            <p:cNvPr id="23" name="Rectangle: Rounded Corners 22">
              <a:extLst>
                <a:ext uri="{FF2B5EF4-FFF2-40B4-BE49-F238E27FC236}">
                  <a16:creationId xmlns:a16="http://schemas.microsoft.com/office/drawing/2014/main" id="{8E454448-1B77-6128-12FA-847BC1AB55EA}"/>
                </a:ext>
              </a:extLst>
            </p:cNvPr>
            <p:cNvSpPr/>
            <p:nvPr/>
          </p:nvSpPr>
          <p:spPr>
            <a:xfrm>
              <a:off x="8121650" y="4017469"/>
              <a:ext cx="2184400" cy="4317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Higher operating costs / pressure on cash flows</a:t>
              </a:r>
            </a:p>
          </p:txBody>
        </p:sp>
        <p:sp>
          <p:nvSpPr>
            <p:cNvPr id="24" name="Rectangle: Rounded Corners 23">
              <a:extLst>
                <a:ext uri="{FF2B5EF4-FFF2-40B4-BE49-F238E27FC236}">
                  <a16:creationId xmlns:a16="http://schemas.microsoft.com/office/drawing/2014/main" id="{D116E167-022B-27DF-C59B-D0138117E238}"/>
                </a:ext>
              </a:extLst>
            </p:cNvPr>
            <p:cNvSpPr/>
            <p:nvPr/>
          </p:nvSpPr>
          <p:spPr>
            <a:xfrm>
              <a:off x="7580386" y="5401219"/>
              <a:ext cx="1532694"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Administrative burdens of regulation</a:t>
              </a:r>
            </a:p>
          </p:txBody>
        </p:sp>
        <p:sp>
          <p:nvSpPr>
            <p:cNvPr id="25" name="Rectangle: Rounded Corners 24">
              <a:extLst>
                <a:ext uri="{FF2B5EF4-FFF2-40B4-BE49-F238E27FC236}">
                  <a16:creationId xmlns:a16="http://schemas.microsoft.com/office/drawing/2014/main" id="{6F00ECCB-4632-0CC3-B727-DF2BA253202C}"/>
                </a:ext>
              </a:extLst>
            </p:cNvPr>
            <p:cNvSpPr/>
            <p:nvPr/>
          </p:nvSpPr>
          <p:spPr>
            <a:xfrm>
              <a:off x="6838950" y="4351084"/>
              <a:ext cx="11938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Uncertainty in government policy</a:t>
              </a:r>
            </a:p>
          </p:txBody>
        </p:sp>
        <p:sp>
          <p:nvSpPr>
            <p:cNvPr id="26" name="Rectangle: Rounded Corners 25">
              <a:extLst>
                <a:ext uri="{FF2B5EF4-FFF2-40B4-BE49-F238E27FC236}">
                  <a16:creationId xmlns:a16="http://schemas.microsoft.com/office/drawing/2014/main" id="{04484A95-F2AD-D724-1B41-5BC7ED932CFF}"/>
                </a:ext>
              </a:extLst>
            </p:cNvPr>
            <p:cNvSpPr/>
            <p:nvPr/>
          </p:nvSpPr>
          <p:spPr>
            <a:xfrm>
              <a:off x="10394950" y="4381250"/>
              <a:ext cx="11938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Shifting consumer behaviour</a:t>
              </a:r>
            </a:p>
          </p:txBody>
        </p:sp>
        <p:sp>
          <p:nvSpPr>
            <p:cNvPr id="27" name="Rectangle: Rounded Corners 26">
              <a:extLst>
                <a:ext uri="{FF2B5EF4-FFF2-40B4-BE49-F238E27FC236}">
                  <a16:creationId xmlns:a16="http://schemas.microsoft.com/office/drawing/2014/main" id="{D3AC22BF-8622-3350-C9BB-8EC4C1E409A2}"/>
                </a:ext>
              </a:extLst>
            </p:cNvPr>
            <p:cNvSpPr/>
            <p:nvPr/>
          </p:nvSpPr>
          <p:spPr>
            <a:xfrm>
              <a:off x="9150350" y="5415643"/>
              <a:ext cx="156845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Financing challenges (higher interest rates)</a:t>
              </a:r>
            </a:p>
          </p:txBody>
        </p:sp>
        <p:sp>
          <p:nvSpPr>
            <p:cNvPr id="28" name="Rectangle: Rounded Corners 27">
              <a:extLst>
                <a:ext uri="{FF2B5EF4-FFF2-40B4-BE49-F238E27FC236}">
                  <a16:creationId xmlns:a16="http://schemas.microsoft.com/office/drawing/2014/main" id="{29DFDBF2-BBF8-0AC7-BF46-11B1D6659461}"/>
                </a:ext>
              </a:extLst>
            </p:cNvPr>
            <p:cNvSpPr/>
            <p:nvPr/>
          </p:nvSpPr>
          <p:spPr>
            <a:xfrm>
              <a:off x="10440230" y="5121819"/>
              <a:ext cx="11938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Regulatory overload</a:t>
              </a:r>
            </a:p>
          </p:txBody>
        </p:sp>
        <p:sp>
          <p:nvSpPr>
            <p:cNvPr id="29" name="Rectangle: Rounded Corners 28">
              <a:extLst>
                <a:ext uri="{FF2B5EF4-FFF2-40B4-BE49-F238E27FC236}">
                  <a16:creationId xmlns:a16="http://schemas.microsoft.com/office/drawing/2014/main" id="{49C25281-FF7A-2778-76ED-73ABFEDD292F}"/>
                </a:ext>
              </a:extLst>
            </p:cNvPr>
            <p:cNvSpPr/>
            <p:nvPr/>
          </p:nvSpPr>
          <p:spPr>
            <a:xfrm>
              <a:off x="8039100" y="4408481"/>
              <a:ext cx="2336800" cy="4317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125000"/>
                </a:lnSpc>
                <a:spcAft>
                  <a:spcPts val="800"/>
                </a:spcAft>
                <a:defRPr/>
              </a:pPr>
              <a:r>
                <a:rPr lang="en-GB">
                  <a:solidFill>
                    <a:schemeClr val="bg1"/>
                  </a:solidFill>
                  <a:latin typeface="+mj-lt"/>
                </a:rPr>
                <a:t>Investment constraints</a:t>
              </a:r>
            </a:p>
          </p:txBody>
        </p:sp>
        <p:pic>
          <p:nvPicPr>
            <p:cNvPr id="33" name="Graphic 32" descr="Handcuffs with solid fill">
              <a:extLst>
                <a:ext uri="{FF2B5EF4-FFF2-40B4-BE49-F238E27FC236}">
                  <a16:creationId xmlns:a16="http://schemas.microsoft.com/office/drawing/2014/main" id="{32FC69AA-6E7C-6CF7-0AE3-90C9FD895D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66200" y="4701479"/>
              <a:ext cx="701528" cy="701528"/>
            </a:xfrm>
            <a:prstGeom prst="rect">
              <a:avLst/>
            </a:prstGeom>
          </p:spPr>
        </p:pic>
        <p:sp>
          <p:nvSpPr>
            <p:cNvPr id="4" name="Rectangle: Rounded Corners 3">
              <a:extLst>
                <a:ext uri="{FF2B5EF4-FFF2-40B4-BE49-F238E27FC236}">
                  <a16:creationId xmlns:a16="http://schemas.microsoft.com/office/drawing/2014/main" id="{2F2A01FD-A1D2-2B21-B81C-97C3B747590B}"/>
                </a:ext>
              </a:extLst>
            </p:cNvPr>
            <p:cNvSpPr/>
            <p:nvPr/>
          </p:nvSpPr>
          <p:spPr>
            <a:xfrm>
              <a:off x="6817067" y="4971526"/>
              <a:ext cx="1282700" cy="279400"/>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GB" sz="1000">
                  <a:solidFill>
                    <a:schemeClr val="bg1"/>
                  </a:solidFill>
                </a:rPr>
                <a:t>Few incentives to commit long term</a:t>
              </a:r>
            </a:p>
          </p:txBody>
        </p:sp>
      </p:grpSp>
    </p:spTree>
    <p:extLst>
      <p:ext uri="{BB962C8B-B14F-4D97-AF65-F5344CB8AC3E}">
        <p14:creationId xmlns:p14="http://schemas.microsoft.com/office/powerpoint/2010/main" val="258515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Contents</a:t>
            </a:r>
          </a:p>
        </p:txBody>
      </p:sp>
      <p:graphicFrame>
        <p:nvGraphicFramePr>
          <p:cNvPr id="4" name="Table 3"/>
          <p:cNvGraphicFramePr>
            <a:graphicFrameLocks noGrp="1"/>
          </p:cNvGraphicFramePr>
          <p:nvPr>
            <p:custDataLst>
              <p:custData r:id="rId3"/>
              <p:tags r:id="rId4"/>
            </p:custDataLst>
            <p:extLst>
              <p:ext uri="{D42A27DB-BD31-4B8C-83A1-F6EECF244321}">
                <p14:modId xmlns:p14="http://schemas.microsoft.com/office/powerpoint/2010/main" val="417979914"/>
              </p:ext>
            </p:extLst>
          </p:nvPr>
        </p:nvGraphicFramePr>
        <p:xfrm>
          <a:off x="723900" y="1333500"/>
          <a:ext cx="10744200" cy="3740870"/>
        </p:xfrm>
        <a:graphic>
          <a:graphicData uri="http://schemas.openxmlformats.org/drawingml/2006/table">
            <a:tbl>
              <a:tblPr firstRow="1" bandRow="1">
                <a:tableStyleId>{2D5ABB26-0587-4C30-8999-92F81FD0307C}</a:tableStyleId>
              </a:tblPr>
              <a:tblGrid>
                <a:gridCol w="10744200">
                  <a:extLst>
                    <a:ext uri="{9D8B030D-6E8A-4147-A177-3AD203B41FA5}">
                      <a16:colId xmlns:a16="http://schemas.microsoft.com/office/drawing/2014/main" val="1367209598"/>
                    </a:ext>
                  </a:extLst>
                </a:gridCol>
              </a:tblGrid>
              <a:tr h="534410">
                <a:tc>
                  <a:txBody>
                    <a:bodyPr/>
                    <a:lstStyle/>
                    <a:p>
                      <a:pPr marL="176213" lvl="0" indent="-1588" algn="l" rtl="0" eaLnBrk="1" fontAlgn="auto" hangingPunct="1">
                        <a:lnSpc>
                          <a:spcPct val="100000"/>
                        </a:lnSpc>
                        <a:spcBef>
                          <a:spcPts val="0"/>
                        </a:spcBef>
                        <a:spcAft>
                          <a:spcPts val="0"/>
                        </a:spcAft>
                        <a:buFontTx/>
                      </a:pPr>
                      <a:r>
                        <a:rPr lang="en-US" sz="1400" b="1" baseline="0" noProof="0">
                          <a:solidFill>
                            <a:srgbClr val="000000"/>
                          </a:solidFill>
                          <a:latin typeface="Arial" panose="020B0604020202020204" pitchFamily="34" charset="0"/>
                          <a:ea typeface="+mn-ea"/>
                          <a:cs typeface="+mn-cs"/>
                          <a:sym typeface=""/>
                        </a:rPr>
                        <a:t>Topic</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2068709"/>
                  </a:ext>
                </a:extLst>
              </a:tr>
              <a:tr h="534410">
                <a:tc>
                  <a:txBody>
                    <a:bodyPr/>
                    <a:lstStyle/>
                    <a:p>
                      <a:pPr marL="174625" lvl="0" indent="0" algn="l" rtl="0" eaLnBrk="1" fontAlgn="auto" hangingPunct="1">
                        <a:lnSpc>
                          <a:spcPct val="100000"/>
                        </a:lnSpc>
                        <a:spcBef>
                          <a:spcPts val="0"/>
                        </a:spcBef>
                        <a:spcAft>
                          <a:spcPts val="0"/>
                        </a:spcAft>
                        <a:buClrTx/>
                        <a:buFontTx/>
                      </a:pPr>
                      <a:r>
                        <a:rPr lang="en-US" sz="1400" b="0" baseline="0" noProof="0">
                          <a:solidFill>
                            <a:srgbClr val="000000"/>
                          </a:solidFill>
                          <a:latin typeface="Arial" panose="020B0604020202020204" pitchFamily="34" charset="0"/>
                          <a:ea typeface="+mn-ea"/>
                          <a:cs typeface="+mn-cs"/>
                          <a:sym typeface=""/>
                        </a:rPr>
                        <a:t>Summary</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001450701"/>
                  </a:ext>
                </a:extLst>
              </a:tr>
              <a:tr h="534410">
                <a:tc>
                  <a:txBody>
                    <a:bodyPr/>
                    <a:lstStyle/>
                    <a:p>
                      <a:pPr marL="174625" lvl="0" indent="0" algn="l" rtl="0" eaLnBrk="1" fontAlgn="auto" hangingPunct="1">
                        <a:lnSpc>
                          <a:spcPct val="100000"/>
                        </a:lnSpc>
                        <a:spcBef>
                          <a:spcPts val="0"/>
                        </a:spcBef>
                        <a:spcAft>
                          <a:spcPts val="0"/>
                        </a:spcAft>
                        <a:buClrTx/>
                        <a:buFontTx/>
                      </a:pPr>
                      <a:r>
                        <a:rPr lang="en-GB" sz="1400" b="1" baseline="0" noProof="0">
                          <a:solidFill>
                            <a:schemeClr val="bg1">
                              <a:lumMod val="100000"/>
                            </a:schemeClr>
                          </a:solidFill>
                          <a:latin typeface="Arial" panose="020B0604020202020204" pitchFamily="34" charset="0"/>
                          <a:ea typeface="+mn-ea"/>
                          <a:cs typeface="+mn-cs"/>
                          <a:sym typeface=""/>
                        </a:rPr>
                        <a:t>Supporting detail: Economic environment facing pubs &amp; brewers</a:t>
                      </a:r>
                      <a:endParaRPr lang="en-US" sz="1400" b="1" baseline="0" noProof="0">
                        <a:solidFill>
                          <a:schemeClr val="bg1">
                            <a:lumMod val="100000"/>
                          </a:schemeClr>
                        </a:solidFill>
                        <a:latin typeface="Arial" panose="020B0604020202020204" pitchFamily="34" charset="0"/>
                        <a:ea typeface="+mn-ea"/>
                        <a:cs typeface="+mn-cs"/>
                        <a:sym typeface=""/>
                      </a:endParaRP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a:solidFill>
                        <a:srgbClr val="FFFFFF"/>
                      </a:solidFill>
                    </a:lnT>
                    <a:lnB w="0">
                      <a:solidFill>
                        <a:srgbClr val="FFFFFF"/>
                      </a:solid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1223110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1: Landscape of pubs and brewers in the UK</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a:solidFill>
                        <a:srgbClr val="FFFFFF"/>
                      </a:solidFill>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69694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2: Economic model of pubs and brewers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4442007"/>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3: Current economic impact on pubs and brewers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838423"/>
                  </a:ext>
                </a:extLst>
              </a:tr>
              <a:tr h="534410">
                <a:tc>
                  <a:txBody>
                    <a:bodyPr/>
                    <a:lstStyle/>
                    <a:p>
                      <a:pPr marL="174625"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sym typeface=""/>
                        </a:rPr>
                        <a:t>Annex 4: Methodology and interview findings</a:t>
                      </a:r>
                    </a:p>
                  </a:txBody>
                  <a:tcPr marL="68580" marR="68580" marT="34290" marB="3429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3597804"/>
                  </a:ext>
                </a:extLst>
              </a:tr>
            </a:tbl>
          </a:graphicData>
        </a:graphic>
      </p:graphicFrame>
    </p:spTree>
    <p:custDataLst>
      <p:custData r:id="rId1"/>
      <p:tags r:id="rId2"/>
    </p:custDataLst>
    <p:extLst>
      <p:ext uri="{BB962C8B-B14F-4D97-AF65-F5344CB8AC3E}">
        <p14:creationId xmlns:p14="http://schemas.microsoft.com/office/powerpoint/2010/main" val="15717472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presentationSettings&gt;&lt;stickerPosition&gt;TR|41,2&lt;/stickerPosition&gt;&lt;agenda createSections=&quot;false&quot; enableNavigation=&quot;false&quot; hideNavigationUnderline=&quot;false&quot; id=&quot;ee4115ef-0743-4931-9faa-0702c4ba775c&quot; isSaved=&quot;false&quot; isTouched=&quot;true&quot; mode=&quot;Agenda&quot; showDuration=&quot;false&quot; showHeaders=&quot;true&quot; showOnlyStartTime=&quot;false&quot; showPageNumber=&quot;false&quot; showResponsible=&quot;false&quot; showSubTopics=&quot;false&quot; showTimeSlot=&quot;false&quot; showTopicNumber=&quot;false&quot; slidesForSubTopics=&quot;false&quot; timeFormat=&quot;396611c8-d43d-4486-886a-4656dcc502a6&quot; title=&quot;Contents&quot;&gt;&lt;columns&gt;&lt;column displayIndex=&quot;0&quot; header=&quot;#&quot; id=&quot;8fc7e105-5a32-4a72-bc85-7d3ff1e7b9d7&quot; visible=&quot;true&quot; width=&quot;170&quot; /&gt;&lt;column displayIndex=&quot;1&quot; header=&quot;Topic&quot; id=&quot;8f81a0ad-7497-4bbb-a001-838bad8c0faa&quot; visible=&quot;true&quot; width=&quot;160&quot; /&gt;&lt;column displayIndex=&quot;2&quot; header=&quot;Responsible&quot; id=&quot;2f9b06db-11e3-45bc-aecb-cf6141b9856b&quot; visible=&quot;true&quot; width=&quot;165&quot; /&gt;&lt;column displayIndex=&quot;3&quot; header=&quot;Min.&quot; id=&quot;99d05e97-02f5-4087-be8e-b10736e0c9ca&quot; visible=&quot;true&quot; width=&quot;150&quot; /&gt;&lt;column displayIndex=&quot;4&quot; header=&quot;Time&quot; id=&quot;fd356bfd-687f-40e8-b861-574837edbc46&quot; visible=&quot;true&quot; width=&quot;180&quot; /&gt;&lt;column displayIndex=&quot;5&quot; header=&quot;Page&quot; id=&quot;db91063f-fada-4f32-86c9-9368cd93fa26&quot; visible=&quot;true&quot; width=&quot;170&quot; /&gt;&lt;/columns&gt;&lt;layout id=&quot;https://frontiereconomics.sharepoint.com/sites/ContentDelivery/Ampler/Shared Documents/Ampler Resources/Frontier Economics PowerPoint/x. Templates/Agenda layouts/Frontier Economics Agenda 2.169.agenda.pptx&quot; name=&quot;Frontier Economics Agenda 2&quot; /&gt;&lt;rows&gt;&lt;row duration=&quot;30&quot; id=&quot;1b57a35f-1556-4556-af77-65d2b4001545&quot; slideNumber=&quot;0&quot; topic=&quot;Summary&quot; topicNumber=&quot;1&quot;&gt;&lt;values /&gt;&lt;StartTime&gt;PT10H&lt;/StartTime&gt;&lt;/row&gt;&lt;row duration=&quot;30&quot; id=&quot;24879fb4-8b64-4e4d-9e9d-f8b85d4f6590&quot; slideNumber=&quot;0&quot; topic=&quot;Supporting detail: Economic environment facing pubs &amp;amp; brewers&quot; topicNumber=&quot;2&quot;&gt;&lt;values /&gt;&lt;StartTime&gt;PT10H30M&lt;/StartTime&gt;&lt;/row&gt;&lt;row duration=&quot;30&quot; id=&quot;6a3817e6-4f84-40d0-a2b2-ed372f793dce&quot; slideNumber=&quot;0&quot; topic=&quot;Annex 1: Landscape of pubs and brewers in the UK&quot; topicNumber=&quot;3&quot;&gt;&lt;values /&gt;&lt;StartTime&gt;PT11H&lt;/StartTime&gt;&lt;/row&gt;&lt;row duration=&quot;30&quot; id=&quot;20265be4-d603-49f1-96cc-87f730febf61&quot; slideNumber=&quot;0&quot; topic=&quot;Annex 2: Economic model of pubs and brewers&quot; topicNumber=&quot;4&quot;&gt;&lt;values /&gt;&lt;StartTime&gt;PT11H30M&lt;/StartTime&gt;&lt;/row&gt;&lt;row duration=&quot;30&quot; id=&quot;549d0386-5ff4-4917-84d5-170c45d99dd9&quot; slideNumber=&quot;0&quot; topic=&quot;Annex 3: Current economic impact on pubs and brewers&quot; topicNumber=&quot;5&quot;&gt;&lt;values /&gt;&lt;StartTime&gt;PT12H&lt;/StartTime&gt;&lt;/row&gt;&lt;row duration=&quot;30&quot; id=&quot;d39244de-6403-47ae-8972-946830da21ae&quot; slideNumber=&quot;0&quot; topic=&quot;Annex 4: Methodology and interview findings&quot; topicNumber=&quot;6&quot;&gt;&lt;values /&gt;&lt;StartTime&gt;PT12H30M&lt;/StartTime&gt;&lt;/row&gt;&lt;/rows&gt;&lt;/agenda&gt;&lt;template id=&quot;https://frontiereconomics.sharepoint.com/sites/ContentDelivery/Ampler/Shared Documents/Ampler Resources/Frontier Economics PowerPoint/x. Templates/Slide masters/Frontier Economics.169.potx&quot; lastModified=&quot;2022-08-11T10:23:25+01:00&quot; mimeType=&quot;application/vnd.openxmlformats-officedocument.presentationml.slidemaster.169&quot; name=&quot;Frontier Economics&quot; slideMasterName=&quot;Red White Report&quot;&gt;&lt;LayoutNames&gt;&lt;Name&gt;Front Cover&lt;/Name&gt;&lt;Name&gt;Front Cover Spark&lt;/Name&gt;&lt;Name&gt;Standard&lt;/Name&gt;&lt;Name&gt;Text Placeholder&lt;/Name&gt;&lt;Name&gt;2 Horizontal&lt;/Name&gt;&lt;Name&gt;2 Vertical&lt;/Name&gt;&lt;Name&gt;3 Vertical&lt;/Name&gt;&lt;Name&gt;2 x 2&lt;/Name&gt;&lt;Name&gt;Golden Ratio Vertical&lt;/Name&gt;&lt;Name&gt;Golden Ratio Horizontal&lt;/Name&gt;&lt;Name&gt;Back Cover&lt;/Name&gt;&lt;Name&gt;Back Cover Spark&lt;/Name&gt;&lt;/LayoutNames&gt;&lt;/template&gt;&lt;theme&gt;&lt;recentColors /&gt;&lt;/theme&gt;&lt;rules&gt;&lt;disabled /&gt;&lt;/rules&gt;&lt;/presentationSettings&gt;&lt;/smart&gt;"/>
</p:tagLst>
</file>

<file path=ppt/tags/tag10.xml><?xml version="1.0" encoding="utf-8"?>
<p:tagLst xmlns:a="http://schemas.openxmlformats.org/drawingml/2006/main" xmlns:r="http://schemas.openxmlformats.org/officeDocument/2006/relationships" xmlns:p="http://schemas.openxmlformats.org/presentationml/2006/main">
  <p:tag name="TS:MS" val="Text Placeholder 3"/>
</p:tagLst>
</file>

<file path=ppt/tags/tag11.xml><?xml version="1.0" encoding="utf-8"?>
<p:tagLst xmlns:a="http://schemas.openxmlformats.org/drawingml/2006/main" xmlns:r="http://schemas.openxmlformats.org/officeDocument/2006/relationships" xmlns:p="http://schemas.openxmlformats.org/presentationml/2006/main">
  <p:tag name="TS:MS" val="Text Placeholder 10"/>
</p:tagLst>
</file>

<file path=ppt/tags/tag12.xml><?xml version="1.0" encoding="utf-8"?>
<p:tagLst xmlns:a="http://schemas.openxmlformats.org/drawingml/2006/main" xmlns:r="http://schemas.openxmlformats.org/officeDocument/2006/relationships" xmlns:p="http://schemas.openxmlformats.org/presentationml/2006/main">
  <p:tag name="TS:MS" val="Text Placeholder 10"/>
</p:tagLst>
</file>

<file path=ppt/tags/tag13.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slideSettings&gt;&lt;agenda agendaId=&quot;ee4115ef-0743-4931-9faa-0702c4ba775c&quot; agendaRowId=&quot;24879fb4-8b64-4e4d-9e9d-f8b85d4f6590&quot; isTableOfContents=&quot;false&quot; item=&quot;2&quot; slideNumber=&quot;8&quot; /&gt;&lt;slideLayout&gt;&lt;shapes /&gt;&lt;/slideLayout&gt;&lt;executiveSummary isExecutiveSummary=&quot;false&quot; /&gt;&lt;template lastModified=&quot;0001-01-01T00:00:00&quot;&gt;&lt;LayoutNames /&gt;&lt;/template&gt;&lt;/slideSettings&gt;&lt;/smart&gt;"/>
</p:tagLst>
</file>

<file path=ppt/tags/tag14.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shapeSettings id=&quot;8db171e5-9d47-41be-a673-3e24e44abe6c&quot; isFootnotesShape=&quot;false&quot; markerRow=&quot;3&quot; /&gt;&lt;/smart&gt;"/>
</p:tagLst>
</file>

<file path=ppt/tags/tag15.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shapeSettings id=&quot;c1c832fc-083d-4b76-9049-535b73389c2c&quot; isFootnotesShape=&quot;false&quot; /&gt;&lt;/smart&gt;"/>
</p:tagLst>
</file>

<file path=ppt/tags/tag2.xml><?xml version="1.0" encoding="utf-8"?>
<p:tagLst xmlns:a="http://schemas.openxmlformats.org/drawingml/2006/main" xmlns:r="http://schemas.openxmlformats.org/officeDocument/2006/relationships" xmlns:p="http://schemas.openxmlformats.org/presentationml/2006/main">
  <p:tag name="TS:MS" val="Title Placeholder"/>
</p:tagLst>
</file>

<file path=ppt/tags/tag3.xml><?xml version="1.0" encoding="utf-8"?>
<p:tagLst xmlns:a="http://schemas.openxmlformats.org/drawingml/2006/main" xmlns:r="http://schemas.openxmlformats.org/officeDocument/2006/relationships" xmlns:p="http://schemas.openxmlformats.org/presentationml/2006/main">
  <p:tag name="TS:MS" val="Subtitle Placeholder"/>
</p:tagLst>
</file>

<file path=ppt/tags/tag4.xml><?xml version="1.0" encoding="utf-8"?>
<p:tagLst xmlns:a="http://schemas.openxmlformats.org/drawingml/2006/main" xmlns:r="http://schemas.openxmlformats.org/officeDocument/2006/relationships" xmlns:p="http://schemas.openxmlformats.org/presentationml/2006/main">
  <p:tag name="TS:MS" val="Date Placeholder"/>
</p:tagLst>
</file>

<file path=ppt/tags/tag5.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slideSettings&gt;&lt;agenda agendaId=&quot;ee4115ef-0743-4931-9faa-0702c4ba775c&quot; agendaRowId=&quot;1b57a35f-1556-4556-af77-65d2b4001545&quot; isTableOfContents=&quot;false&quot; item=&quot;1&quot; slideNumber=&quot;3&quot; /&gt;&lt;slideLayout&gt;&lt;shapes /&gt;&lt;/slideLayout&gt;&lt;executiveSummary isExecutiveSummary=&quot;false&quot; /&gt;&lt;template lastModified=&quot;0001-01-01T00:00:00&quot;&gt;&lt;LayoutNames /&gt;&lt;/template&gt;&lt;/slideSettings&gt;&lt;/smart&gt;"/>
</p:tagLst>
</file>

<file path=ppt/tags/tag6.xml><?xml version="1.0" encoding="utf-8"?>
<p:tagLst xmlns:a="http://schemas.openxmlformats.org/drawingml/2006/main" xmlns:r="http://schemas.openxmlformats.org/officeDocument/2006/relationships" xmlns:p="http://schemas.openxmlformats.org/presentationml/2006/main">
  <p:tag name="SMART" val="&lt;smart xmlns:xsd=&quot;http://www.w3.org/2001/XMLSchema&quot; xmlns:xsi=&quot;http://www.w3.org/2001/XMLSchema-instance&quot;&gt;&lt;shapeSettings id=&quot;8db171e5-9d47-41be-a673-3e24e44abe6c&quot; isFootnotesShape=&quot;false&quot; markerRow=&quot;2&quot; /&gt;&lt;/smart&gt;"/>
</p:tagLst>
</file>

<file path=ppt/tags/tag7.xml><?xml version="1.0" encoding="utf-8"?>
<p:tagLst xmlns:a="http://schemas.openxmlformats.org/drawingml/2006/main" xmlns:r="http://schemas.openxmlformats.org/officeDocument/2006/relationships" xmlns:p="http://schemas.openxmlformats.org/presentationml/2006/main">
  <p:tag name="TS:MS" val="Title 1"/>
</p:tagLst>
</file>

<file path=ppt/tags/tag8.xml><?xml version="1.0" encoding="utf-8"?>
<p:tagLst xmlns:a="http://schemas.openxmlformats.org/drawingml/2006/main" xmlns:r="http://schemas.openxmlformats.org/officeDocument/2006/relationships" xmlns:p="http://schemas.openxmlformats.org/presentationml/2006/main">
  <p:tag name="TS:MS" val="Text Placeholder 3"/>
</p:tagLst>
</file>

<file path=ppt/tags/tag9.xml><?xml version="1.0" encoding="utf-8"?>
<p:tagLst xmlns:a="http://schemas.openxmlformats.org/drawingml/2006/main" xmlns:r="http://schemas.openxmlformats.org/officeDocument/2006/relationships" xmlns:p="http://schemas.openxmlformats.org/presentationml/2006/main">
  <p:tag name="TS:MS" val="Text Placeholder 3"/>
</p:tagLst>
</file>

<file path=ppt/theme/theme1.xml><?xml version="1.0" encoding="utf-8"?>
<a:theme xmlns:a="http://schemas.openxmlformats.org/drawingml/2006/main" name="Red White Report">
  <a:themeElements>
    <a:clrScheme name="Custom 26">
      <a:dk1>
        <a:srgbClr val="2D2926"/>
      </a:dk1>
      <a:lt1>
        <a:sysClr val="window" lastClr="FFFFFF"/>
      </a:lt1>
      <a:dk2>
        <a:srgbClr val="FFFFFF"/>
      </a:dk2>
      <a:lt2>
        <a:srgbClr val="971B2F"/>
      </a:lt2>
      <a:accent1>
        <a:srgbClr val="971B2F"/>
      </a:accent1>
      <a:accent2>
        <a:srgbClr val="CD001A"/>
      </a:accent2>
      <a:accent3>
        <a:srgbClr val="003D4C"/>
      </a:accent3>
      <a:accent4>
        <a:srgbClr val="9EA700"/>
      </a:accent4>
      <a:accent5>
        <a:srgbClr val="2F6F7A"/>
      </a:accent5>
      <a:accent6>
        <a:srgbClr val="F2CD00"/>
      </a:accent6>
      <a:hlink>
        <a:srgbClr val="0563C1"/>
      </a:hlink>
      <a:folHlink>
        <a:srgbClr val="954F72"/>
      </a:folHlink>
    </a:clrScheme>
    <a:fontScheme name="Custom 4">
      <a:majorFont>
        <a:latin typeface="Franklin Gothic Medium C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9050">
          <a:solidFill>
            <a:schemeClr val="bg2"/>
          </a:solidFill>
        </a:ln>
      </a:spPr>
      <a:bodyPr lIns="36000" tIns="36000" rIns="36000" bIns="36000" rtlCol="0" anchor="ctr"/>
      <a:lstStyle>
        <a:defPPr algn="ctr">
          <a:defRPr sz="12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lot Red">
      <a:srgbClr val="971B2F"/>
    </a:custClr>
    <a:custClr name="Hot Sauce Red">
      <a:srgbClr val="CD001A"/>
    </a:custClr>
    <a:custClr name="Peacock Blue">
      <a:srgbClr val="2F6F7A"/>
    </a:custClr>
    <a:custClr name="Midnight Blue">
      <a:srgbClr val="003D4C"/>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Grey Sky Blue">
      <a:srgbClr val="D1E0D7"/>
    </a:custClr>
    <a:custClr name="Pine Green">
      <a:srgbClr val="3D441E"/>
    </a:custClr>
    <a:custClr name="Banana Yellow">
      <a:srgbClr val="F2CD00"/>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Sage Grey">
      <a:srgbClr val="D0D1AB"/>
    </a:custClr>
    <a:custClr name="Matcha Green">
      <a:srgbClr val="9EA700"/>
    </a:custClr>
    <a:custClr name="Tango Orange">
      <a:srgbClr val="DE7C00"/>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Espresso Black">
      <a:srgbClr val="2D2926"/>
    </a:custClr>
    <a:custClr name="Tennis Ball Green">
      <a:srgbClr val="E3E935"/>
    </a:custClr>
    <a:custClr name="Royal Purple">
      <a:srgbClr val="5D295F"/>
    </a:custClr>
  </a:custClrLst>
  <a:extLst>
    <a:ext uri="{05A4C25C-085E-4340-85A3-A5531E510DB2}">
      <thm15:themeFamily xmlns:thm15="http://schemas.microsoft.com/office/thememl/2012/main" name="Frontier Economics.169" id="{FB7CFFA2-E791-4FA9-9259-1C4DD3C438A1}" vid="{D1320369-B976-413E-8725-43D78EAA78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53447009B92047A246902FF7A66A58" ma:contentTypeVersion="18" ma:contentTypeDescription="Create a new document." ma:contentTypeScope="" ma:versionID="fa3ef981b1eafcfd1a6ab1cf455ca0e1">
  <xsd:schema xmlns:xsd="http://www.w3.org/2001/XMLSchema" xmlns:xs="http://www.w3.org/2001/XMLSchema" xmlns:p="http://schemas.microsoft.com/office/2006/metadata/properties" xmlns:ns2="7c12a3ce-32c6-449f-9a66-c7d3218e66cb" xmlns:ns3="a9a0ffb4-80d5-4dbd-957a-1550ff1bfc2a" targetNamespace="http://schemas.microsoft.com/office/2006/metadata/properties" ma:root="true" ma:fieldsID="9e4d0e93b8577ecfd9948d3754d2fa99" ns2:_="" ns3:_="">
    <xsd:import namespace="7c12a3ce-32c6-449f-9a66-c7d3218e66cb"/>
    <xsd:import namespace="a9a0ffb4-80d5-4dbd-957a-1550ff1bfc2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12a3ce-32c6-449f-9a66-c7d3218e66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be49b99-4fc8-4cd0-b20a-d385724c09f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a0ffb4-80d5-4dbd-957a-1550ff1bfc2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0ac8387-5138-4ba3-bfc5-94f7b549c2cb}" ma:internalName="TaxCatchAll" ma:showField="CatchAllData" ma:web="a9a0ffb4-80d5-4dbd-957a-1550ff1bfc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0.xml><?xml version="1.0" encoding="utf-8"?>
<smart settings="{&quot;Id&quot;:&quot;8db171e5-9d47-41be-a673-3e24e44abe6c&quot;,&quot;MarkerRow&quot;:2}"/>
</file>

<file path=customXml/item11.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12.xml><?xml version="1.0" encoding="utf-8"?>
<smart settings="{&quot;Id&quot;:&quot;8db171e5-9d47-41be-a673-3e24e44abe6c&quot;,&quot;MarkerRow&quot;:2}"/>
</file>

<file path=customXml/item13.xml><?xml version="1.0" encoding="utf-8"?>
<smart settings="{&quot;Id&quot;:&quot;bea5c20c-6d97-4461-9724-8e420335d280&quot;,&quot;DisplayName&quot;:&quot;Comment box&quot;,&quot;Type&quot;:&quot;Smart.Shape.Quick&quot;,&quot;Layer&quot;:{&quot;Id&quot;:&quot;20dfc0f7-11f1-4040-96ae-e5737106d5ad&quot;,&quot;Name&quot;:&quot;Review&quot;}}"/>
</file>

<file path=customXml/item14.xml><?xml version="1.0" encoding="utf-8"?>
<smart settings="{&quot;Id&quot;:&quot;8db171e5-9d47-41be-a673-3e24e44abe6c&quot;,&quot;MarkerRow&quot;:2}"/>
</file>

<file path=customXml/item15.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16.xml><?xml version="1.0" encoding="utf-8"?>
<smart settings="{&quot;Id&quot;:&quot;8db171e5-9d47-41be-a673-3e24e44abe6c&quot;,&quot;MarkerRow&quot;:2}"/>
</file>

<file path=customXml/item17.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2.xml><?xml version="1.0" encoding="utf-8"?>
<smart settings="{&quot;Id&quot;:&quot;8db171e5-9d47-41be-a673-3e24e44abe6c&quot;,&quot;MarkerRow&quot;:2}"/>
</file>

<file path=customXml/item3.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4.xml><?xml version="1.0" encoding="utf-8"?>
<smart settings="{&quot;Id&quot;:&quot;8db171e5-9d47-41be-a673-3e24e44abe6c&quot;,&quot;MarkerRow&quot;:2}"/>
</file>

<file path=customXml/item5.xml><?xml version="1.0" encoding="utf-8"?>
<p:properties xmlns:p="http://schemas.microsoft.com/office/2006/metadata/properties" xmlns:xsi="http://www.w3.org/2001/XMLSchema-instance" xmlns:pc="http://schemas.microsoft.com/office/infopath/2007/PartnerControls">
  <documentManagement>
    <lcf76f155ced4ddcb4097134ff3c332f xmlns="7c12a3ce-32c6-449f-9a66-c7d3218e66cb">
      <Terms xmlns="http://schemas.microsoft.com/office/infopath/2007/PartnerControls"/>
    </lcf76f155ced4ddcb4097134ff3c332f>
    <TaxCatchAll xmlns="a9a0ffb4-80d5-4dbd-957a-1550ff1bfc2a" xsi:nil="true"/>
  </documentManagement>
</p:properties>
</file>

<file path=customXml/item6.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7.xml><?xml version="1.0" encoding="utf-8"?>
<?mso-contentType ?>
<FormTemplates xmlns="http://schemas.microsoft.com/sharepoint/v3/contenttype/forms">
  <Display>DocumentLibraryForm</Display>
  <Edit>DocumentLibraryForm</Edit>
  <New>DocumentLibraryForm</New>
</FormTemplates>
</file>

<file path=customXml/item8.xml><?xml version="1.0" encoding="utf-8"?>
<smart xmlns:xsi="http://www.w3.org/2001/XMLSchema-instance" xmlns:xsd="http://www.w3.org/2001/XMLSchema">
  <slideSettings id="0195f1c9-b5fb-450b-8b93-a77b28dcb68d">
    <agenda agendaId="49c06f24-4f5f-47a8-8048-4a6835999357" agendaRowId="00000000-0000-0000-0000-000000000000" item="2"/>
    <executiveSummary isExecutiveSummary="false"/>
  </slideSettings>
</smart>
</file>

<file path=customXml/item9.xml><?xml version="1.0" encoding="utf-8"?>
<DocumentProperties xmlns="http://www.novaplex.co.uk/templatestudio/v2/document" Package="15dba1a1-8b4b-47c3-95b9-80d128f8ba21" Blueprint="WhiteReport" Language="English" DocumentState="Prepared">
  <TextFieldProperties Field="Title" Text="PowerPoint training"/>
  <TextFieldProperties Field="Subtitle" Text=""/>
  <DateFieldProperties Field="Date" Date="2021-09-29T14:28:53Z"/>
  <OptionFieldProperties Field="Classification" SelectedOption="Internal"/>
</DocumentProperties>
</file>

<file path=customXml/itemProps1.xml><?xml version="1.0" encoding="utf-8"?>
<ds:datastoreItem xmlns:ds="http://schemas.openxmlformats.org/officeDocument/2006/customXml" ds:itemID="{EFA75BF4-56C7-4804-975E-62DBBF069AFB}">
  <ds:schemaRefs>
    <ds:schemaRef ds:uri="7c12a3ce-32c6-449f-9a66-c7d3218e66cb"/>
    <ds:schemaRef ds:uri="a9a0ffb4-80d5-4dbd-957a-1550ff1bfc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10.xml><?xml version="1.0" encoding="utf-8"?>
<ds:datastoreItem xmlns:ds="http://schemas.openxmlformats.org/officeDocument/2006/customXml" ds:itemID="{367015EB-7C8B-43C7-87AE-422ABD471827}">
  <ds:schemaRefs/>
</ds:datastoreItem>
</file>

<file path=customXml/itemProps11.xml><?xml version="1.0" encoding="utf-8"?>
<ds:datastoreItem xmlns:ds="http://schemas.openxmlformats.org/officeDocument/2006/customXml" ds:itemID="{2E024E61-264F-49C0-AAD1-5CF563CF2D49}">
  <ds:schemaRefs>
    <ds:schemaRef ds:uri="http://www.w3.org/2001/XMLSchema"/>
  </ds:schemaRefs>
</ds:datastoreItem>
</file>

<file path=customXml/itemProps12.xml><?xml version="1.0" encoding="utf-8"?>
<ds:datastoreItem xmlns:ds="http://schemas.openxmlformats.org/officeDocument/2006/customXml" ds:itemID="{A620254F-CFD7-4A37-AFCC-0FF27B51C9F0}">
  <ds:schemaRefs/>
</ds:datastoreItem>
</file>

<file path=customXml/itemProps13.xml><?xml version="1.0" encoding="utf-8"?>
<ds:datastoreItem xmlns:ds="http://schemas.openxmlformats.org/officeDocument/2006/customXml" ds:itemID="{9863E9FE-C68D-4637-A0D9-E7BD36359E9D}">
  <ds:schemaRefs/>
</ds:datastoreItem>
</file>

<file path=customXml/itemProps14.xml><?xml version="1.0" encoding="utf-8"?>
<ds:datastoreItem xmlns:ds="http://schemas.openxmlformats.org/officeDocument/2006/customXml" ds:itemID="{CBDA45A1-F8E2-4FC9-8EEE-C63344D29B69}">
  <ds:schemaRefs/>
</ds:datastoreItem>
</file>

<file path=customXml/itemProps15.xml><?xml version="1.0" encoding="utf-8"?>
<ds:datastoreItem xmlns:ds="http://schemas.openxmlformats.org/officeDocument/2006/customXml" ds:itemID="{E23AD3DB-F926-4274-A6E2-A24001D00DEA}">
  <ds:schemaRefs>
    <ds:schemaRef ds:uri="http://www.w3.org/2001/XMLSchema"/>
  </ds:schemaRefs>
</ds:datastoreItem>
</file>

<file path=customXml/itemProps16.xml><?xml version="1.0" encoding="utf-8"?>
<ds:datastoreItem xmlns:ds="http://schemas.openxmlformats.org/officeDocument/2006/customXml" ds:itemID="{7315B2F9-4AEF-430A-9135-189A39E8F8BE}">
  <ds:schemaRefs/>
</ds:datastoreItem>
</file>

<file path=customXml/itemProps17.xml><?xml version="1.0" encoding="utf-8"?>
<ds:datastoreItem xmlns:ds="http://schemas.openxmlformats.org/officeDocument/2006/customXml" ds:itemID="{E8F883D0-CBEA-4451-850F-E53C6BC9F613}">
  <ds:schemaRefs>
    <ds:schemaRef ds:uri="http://www.w3.org/2001/XMLSchema"/>
  </ds:schemaRefs>
</ds:datastoreItem>
</file>

<file path=customXml/itemProps2.xml><?xml version="1.0" encoding="utf-8"?>
<ds:datastoreItem xmlns:ds="http://schemas.openxmlformats.org/officeDocument/2006/customXml" ds:itemID="{FD99F030-DF60-41BC-A41A-316E76B71179}">
  <ds:schemaRefs/>
</ds:datastoreItem>
</file>

<file path=customXml/itemProps3.xml><?xml version="1.0" encoding="utf-8"?>
<ds:datastoreItem xmlns:ds="http://schemas.openxmlformats.org/officeDocument/2006/customXml" ds:itemID="{9603BF98-AE5F-456E-ACC2-39D3DD6284F6}">
  <ds:schemaRefs>
    <ds:schemaRef ds:uri="http://www.w3.org/2001/XMLSchema"/>
  </ds:schemaRefs>
</ds:datastoreItem>
</file>

<file path=customXml/itemProps4.xml><?xml version="1.0" encoding="utf-8"?>
<ds:datastoreItem xmlns:ds="http://schemas.openxmlformats.org/officeDocument/2006/customXml" ds:itemID="{736A8D48-8603-42A7-B5A9-B7EB526151A2}">
  <ds:schemaRefs/>
</ds:datastoreItem>
</file>

<file path=customXml/itemProps5.xml><?xml version="1.0" encoding="utf-8"?>
<ds:datastoreItem xmlns:ds="http://schemas.openxmlformats.org/officeDocument/2006/customXml" ds:itemID="{4F10D0BA-C0B5-4F92-BD77-3387F54B65E3}">
  <ds:schemaRefs>
    <ds:schemaRef ds:uri="62ce8a4b-a3e8-402f-b45d-2a61222d9dea"/>
    <ds:schemaRef ds:uri="7c12a3ce-32c6-449f-9a66-c7d3218e66cb"/>
    <ds:schemaRef ds:uri="a9a0ffb4-80d5-4dbd-957a-1550ff1bfc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6.xml><?xml version="1.0" encoding="utf-8"?>
<ds:datastoreItem xmlns:ds="http://schemas.openxmlformats.org/officeDocument/2006/customXml" ds:itemID="{C387A8B7-1DED-4A5E-A63B-271516F3FA43}">
  <ds:schemaRefs>
    <ds:schemaRef ds:uri="http://www.w3.org/2001/XMLSchema"/>
  </ds:schemaRefs>
</ds:datastoreItem>
</file>

<file path=customXml/itemProps7.xml><?xml version="1.0" encoding="utf-8"?>
<ds:datastoreItem xmlns:ds="http://schemas.openxmlformats.org/officeDocument/2006/customXml" ds:itemID="{E25ABD4E-E21A-40C0-A82A-B37626FF6459}">
  <ds:schemaRefs>
    <ds:schemaRef ds:uri="http://schemas.microsoft.com/sharepoint/v3/contenttype/forms"/>
  </ds:schemaRefs>
</ds:datastoreItem>
</file>

<file path=customXml/itemProps8.xml><?xml version="1.0" encoding="utf-8"?>
<ds:datastoreItem xmlns:ds="http://schemas.openxmlformats.org/officeDocument/2006/customXml" ds:itemID="{1594C0EA-5021-4DB4-83C8-69D75CBA6A5F}">
  <ds:schemaRefs>
    <ds:schemaRef ds:uri="http://www.w3.org/2001/XMLSchema"/>
  </ds:schemaRefs>
</ds:datastoreItem>
</file>

<file path=customXml/itemProps9.xml><?xml version="1.0" encoding="utf-8"?>
<ds:datastoreItem xmlns:ds="http://schemas.openxmlformats.org/officeDocument/2006/customXml" ds:itemID="{B91D5258-7EDF-4CDF-BD22-36C1D1B25202}">
  <ds:schemaRefs>
    <ds:schemaRef ds:uri="http://www.novaplex.co.uk/templatestudio/v2/document"/>
  </ds:schemaRefs>
</ds:datastoreItem>
</file>

<file path=docProps/app.xml><?xml version="1.0" encoding="utf-8"?>
<Properties xmlns="http://schemas.openxmlformats.org/officeDocument/2006/extended-properties" xmlns:vt="http://schemas.openxmlformats.org/officeDocument/2006/docPropsVTypes">
  <Template>Frontier Economics.169</Template>
  <Application>Microsoft Office PowerPoint</Application>
  <PresentationFormat>Widescreen</PresentationFormat>
  <Slides>15</Slides>
  <Notes>4</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Red White Report</vt:lpstr>
      <vt:lpstr>Impact of recent economic trends on pubs and breweries</vt:lpstr>
      <vt:lpstr>Contents</vt:lpstr>
      <vt:lpstr>About this report</vt:lpstr>
      <vt:lpstr>Acute shocks have eased but pressures remain, with further impact of rising labour costs, business rates, and new regulations – and differential impacts across firms </vt:lpstr>
      <vt:lpstr>Pubs and brewers face a range of demand and cost pressures over the next year – In addition to structurally higher costs</vt:lpstr>
      <vt:lpstr>Regulatory burdens and uncertainty is creating additional challenges for the sector – potentially holding back investment</vt:lpstr>
      <vt:lpstr>Well-designed and communicated regulation for pubs and brewers can support stability and growth in this important &amp; vibrant sector</vt:lpstr>
      <vt:lpstr>Sector investment reflects the impact of government intervention and business outlook, with some cutting back while others continue to invest and expand</vt:lpstr>
      <vt:lpstr>Contents</vt:lpstr>
      <vt:lpstr>The sector is now operating with higher costs which have largely been passed through as higher prices</vt:lpstr>
      <vt:lpstr>The worst cost pressures facing brewers have stabilised, but further cost pressures are expected particularly due to reform of packaging regulation</vt:lpstr>
      <vt:lpstr>Some pressures have reduced on pubs, but they continue to face additional cost increases – particularly due to NLW, NMW, NIC and business rate changes</vt:lpstr>
      <vt:lpstr>Pubs operate on thin margins – as operating costs increase, the price of a pint will rise</vt:lpstr>
      <vt:lpstr>Pubs are particularly exposed to the consumer cost-of-living crisis and therefore concerned about the impact of further price increases on demand</vt:lpstr>
      <vt:lpstr>Pubs and brewers of different sizes and business models will be impacted differently by changes to labour costs, packaging regulations, and business rates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impacts of Covid and other recent trends on pubs and breweries</dc:title>
  <dc:creator>Eli Daniels</dc:creator>
  <cp:revision>2</cp:revision>
  <cp:lastPrinted>2021-08-12T14:19:08Z</cp:lastPrinted>
  <dcterms:created xsi:type="dcterms:W3CDTF">2022-08-23T15:44:26Z</dcterms:created>
  <dcterms:modified xsi:type="dcterms:W3CDTF">2025-04-04T09:59:24Z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0x010100D453447009B92047A246902FF7A66A58</vt:lpwstr>
  </property>
  <property fmtid="{D5CDD505-2E9C-101B-9397-08002B2CF9AE}" pid="3" name="TaxKeyword">
    <vt:lpwstr/>
  </property>
  <property fmtid="{D5CDD505-2E9C-101B-9397-08002B2CF9AE}" pid="4" name="MediaServiceImageTags">
    <vt:lpwstr/>
  </property>
</Properties>
</file>